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93" r:id="rId2"/>
    <p:sldId id="364" r:id="rId3"/>
    <p:sldId id="365" r:id="rId4"/>
    <p:sldId id="366" r:id="rId5"/>
    <p:sldId id="379" r:id="rId6"/>
    <p:sldId id="285" r:id="rId7"/>
    <p:sldId id="386" r:id="rId8"/>
    <p:sldId id="367" r:id="rId9"/>
    <p:sldId id="385" r:id="rId10"/>
    <p:sldId id="380" r:id="rId11"/>
    <p:sldId id="371" r:id="rId12"/>
    <p:sldId id="372" r:id="rId13"/>
    <p:sldId id="329" r:id="rId14"/>
    <p:sldId id="337" r:id="rId15"/>
    <p:sldId id="381" r:id="rId16"/>
    <p:sldId id="377" r:id="rId17"/>
    <p:sldId id="382" r:id="rId18"/>
    <p:sldId id="388" r:id="rId19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934" autoAdjust="0"/>
    <p:restoredTop sz="76634" autoAdjust="0"/>
  </p:normalViewPr>
  <p:slideViewPr>
    <p:cSldViewPr snapToGrid="0">
      <p:cViewPr varScale="1">
        <p:scale>
          <a:sx n="81" d="100"/>
          <a:sy n="81" d="100"/>
        </p:scale>
        <p:origin x="870" y="84"/>
      </p:cViewPr>
      <p:guideLst/>
    </p:cSldViewPr>
  </p:slideViewPr>
  <p:notesTextViewPr>
    <p:cViewPr>
      <p:scale>
        <a:sx n="3" d="2"/>
        <a:sy n="3" d="2"/>
      </p:scale>
      <p:origin x="0" y="-1302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9" d="100"/>
          <a:sy n="79" d="100"/>
        </p:scale>
        <p:origin x="3882" y="108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90C5A-1330-4FE7-904C-BD0F873C1837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73163"/>
            <a:ext cx="5635625" cy="3170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71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3"/>
            <a:ext cx="3077739" cy="471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CCC35-3FF5-42E6-8C96-B0F7435C8F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123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9613" y="539750"/>
            <a:ext cx="1643062" cy="925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1584960"/>
            <a:ext cx="6129464" cy="6629956"/>
          </a:xfrm>
        </p:spPr>
        <p:txBody>
          <a:bodyPr/>
          <a:lstStyle/>
          <a:p>
            <a:r>
              <a:rPr lang="en-GB" sz="1100" dirty="0"/>
              <a:t>Welcome, thank you joining us.</a:t>
            </a:r>
          </a:p>
          <a:p>
            <a:r>
              <a:rPr lang="en-GB" sz="1100" b="0" dirty="0"/>
              <a:t>Those </a:t>
            </a:r>
            <a:r>
              <a:rPr lang="en-GB" sz="1100" dirty="0"/>
              <a:t>don’t know us: </a:t>
            </a:r>
          </a:p>
          <a:p>
            <a:r>
              <a:rPr lang="en-GB" sz="1100" dirty="0"/>
              <a:t>DO </a:t>
            </a:r>
            <a:r>
              <a:rPr lang="en-GB" sz="1100" b="1" u="sng" dirty="0"/>
              <a:t>soc </a:t>
            </a:r>
            <a:r>
              <a:rPr lang="en-GB" sz="1100" b="1" u="sng" dirty="0" err="1"/>
              <a:t>ent</a:t>
            </a:r>
            <a:r>
              <a:rPr lang="en-GB" sz="1100" b="1" u="sng" dirty="0"/>
              <a:t> </a:t>
            </a:r>
            <a:r>
              <a:rPr lang="en-GB" sz="1100" dirty="0"/>
              <a:t>specialises helping orgs get better with data.</a:t>
            </a:r>
          </a:p>
          <a:p>
            <a:endParaRPr lang="en-GB" sz="1100" dirty="0">
              <a:latin typeface="Avenir Book" panose="02000503020000020003"/>
            </a:endParaRPr>
          </a:p>
          <a:p>
            <a:r>
              <a:rPr lang="en-GB" sz="1100" dirty="0">
                <a:latin typeface="Avenir Book" panose="02000503020000020003"/>
              </a:rPr>
              <a:t>Work entirely not-for-profit sector – charities, social enterprises, housing providers, and public sector.</a:t>
            </a:r>
          </a:p>
          <a:p>
            <a:endParaRPr lang="en-GB" sz="1100" dirty="0"/>
          </a:p>
          <a:p>
            <a:r>
              <a:rPr lang="en-GB" sz="1100" dirty="0"/>
              <a:t>Hoping </a:t>
            </a:r>
            <a:r>
              <a:rPr lang="en-GB" sz="1100" b="1" i="0" u="sng" dirty="0"/>
              <a:t>you’re here </a:t>
            </a:r>
            <a:r>
              <a:rPr lang="en-GB" sz="1100" dirty="0"/>
              <a:t>coz your </a:t>
            </a:r>
            <a:r>
              <a:rPr lang="en-US" sz="1100" dirty="0">
                <a:effectLst/>
              </a:rPr>
              <a:t>org </a:t>
            </a:r>
          </a:p>
          <a:p>
            <a:r>
              <a:rPr lang="en-US" sz="1100" dirty="0">
                <a:effectLst/>
              </a:rPr>
              <a:t>focused building capabilities/advancing collective cause of multiple not-for-profit sector orgs. </a:t>
            </a:r>
          </a:p>
          <a:p>
            <a:r>
              <a:rPr lang="en-US" sz="1100" dirty="0">
                <a:effectLst/>
              </a:rPr>
              <a:t>i.e. </a:t>
            </a:r>
            <a:r>
              <a:rPr lang="en-US" sz="1100" dirty="0"/>
              <a:t>groups of organisations with shared purposes (+ challenges) around data,</a:t>
            </a:r>
            <a:endParaRPr lang="en-US" sz="1100" dirty="0">
              <a:effectLst/>
            </a:endParaRPr>
          </a:p>
          <a:p>
            <a:endParaRPr lang="en-US" sz="1100" dirty="0">
              <a:effectLst/>
            </a:endParaRPr>
          </a:p>
          <a:p>
            <a:r>
              <a:rPr lang="en-US" sz="1100" dirty="0">
                <a:effectLst/>
              </a:rPr>
              <a:t>Delighted see attendees list people joining us today: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</a:rPr>
              <a:t>Membership bodies, federations, networks and infrastructure/umbrella orgs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</a:rPr>
              <a:t>Working local, national and international contexts</a:t>
            </a:r>
          </a:p>
          <a:p>
            <a:endParaRPr lang="en-GB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/>
              <a:t>Been researching organisational data maturity in 2015. In 2019 created enable organisations: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100" dirty="0"/>
              <a:t>self-assess how doing with data,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100" dirty="0"/>
              <a:t>see how compare others,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100" dirty="0"/>
              <a:t>and identify where focus improve.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/>
              <a:t>Delighted our assessment tool now been used by thousands of people from many hundreds of organisations. </a:t>
            </a:r>
            <a:br>
              <a:rPr lang="en-GB" sz="1100" dirty="0"/>
            </a:br>
            <a:endParaRPr lang="en-GB" sz="1100" dirty="0"/>
          </a:p>
          <a:p>
            <a:r>
              <a:rPr lang="en-GB" sz="1100" dirty="0"/>
              <a:t>Last 18 months been testing tool with cohorts </a:t>
            </a:r>
          </a:p>
          <a:p>
            <a:r>
              <a:rPr lang="en-GB" sz="1100" dirty="0"/>
              <a:t>v excited ‘bout potential for impact at scale….</a:t>
            </a:r>
          </a:p>
          <a:p>
            <a:r>
              <a:rPr lang="en-GB" sz="1100" dirty="0"/>
              <a:t>=why invite u here today. </a:t>
            </a:r>
          </a:p>
          <a:p>
            <a:endParaRPr lang="en-GB" sz="1100" dirty="0"/>
          </a:p>
          <a:p>
            <a:r>
              <a:rPr lang="en-US" sz="1100" dirty="0">
                <a:effectLst/>
              </a:rPr>
              <a:t>Talk ‘bout 5 things today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What our </a:t>
            </a:r>
            <a:r>
              <a:rPr lang="en-US" sz="1100" dirty="0">
                <a:effectLst/>
              </a:rPr>
              <a:t> DMA tool  is </a:t>
            </a:r>
            <a:r>
              <a:rPr lang="en-US" sz="1100" dirty="0"/>
              <a:t>and how </a:t>
            </a:r>
            <a:r>
              <a:rPr lang="en-US" sz="1100" dirty="0">
                <a:effectLst/>
              </a:rPr>
              <a:t>can be used at scale with multiple organisations and cohorts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</a:rPr>
              <a:t>How </a:t>
            </a:r>
            <a:r>
              <a:rPr lang="en-US" sz="1100" dirty="0" err="1">
                <a:effectLst/>
              </a:rPr>
              <a:t>customisation</a:t>
            </a:r>
            <a:r>
              <a:rPr lang="en-US" sz="1100" dirty="0">
                <a:effectLst/>
              </a:rPr>
              <a:t> and benchmarking features can be tailored to your context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</a:rPr>
              <a:t>About resources available to encourage engagement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</a:rPr>
              <a:t>How you can build on the assessment to develop communities of practice in your field, and advance and evidence progress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</a:rPr>
              <a:t>Benefits and rewards of data maturity, both at an individual organisation level and strategic/collective level</a:t>
            </a:r>
          </a:p>
          <a:p>
            <a:pPr>
              <a:buFont typeface="Arial" panose="020B0604020202020204" pitchFamily="34" charset="0"/>
              <a:buNone/>
            </a:pPr>
            <a:endParaRPr lang="en-US" sz="1100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/>
              <a:t>Before start think it would be helpful to set out some definitions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/>
              <a:t>(Apologies if you’ve heard these before – know some attended other events):</a:t>
            </a:r>
          </a:p>
          <a:p>
            <a:r>
              <a:rPr lang="en-GB" sz="1100" dirty="0"/>
              <a:t>NEXT SLIDE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896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1173163"/>
            <a:ext cx="3019425" cy="1698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3111690"/>
            <a:ext cx="5681980" cy="5103226"/>
          </a:xfrm>
        </p:spPr>
        <p:txBody>
          <a:bodyPr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venir Next LT Pro Light" panose="020B0304020202020204" pitchFamily="34" charset="0"/>
              </a:rPr>
              <a:t>Sign up page + extra questions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venir Next LT Pro Light" panose="020B0304020202020204" pitchFamily="34" charset="0"/>
              </a:rPr>
              <a:t>Individual branded self-assessment reports for each staff respondent (unlimited)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venir Next LT Pro Light" panose="020B0304020202020204" pitchFamily="34" charset="0"/>
              </a:rPr>
              <a:t>Org report - </a:t>
            </a:r>
            <a:r>
              <a:rPr lang="en-US" dirty="0" err="1">
                <a:latin typeface="Avenir Next LT Pro Light" panose="020B0304020202020204" pitchFamily="34" charset="0"/>
              </a:rPr>
              <a:t>Customised</a:t>
            </a:r>
            <a:r>
              <a:rPr lang="en-US" dirty="0">
                <a:latin typeface="Avenir Next LT Pro Light" panose="020B0304020202020204" pitchFamily="34" charset="0"/>
              </a:rPr>
              <a:t> dashboard, monitor no of respondents, + combined responses from multiple people (more accurate)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venir Next LT Pro Light" panose="020B0304020202020204" pitchFamily="34" charset="0"/>
              </a:rPr>
              <a:t>Copy of response data returned (</a:t>
            </a:r>
            <a:r>
              <a:rPr lang="en-US" dirty="0" err="1">
                <a:latin typeface="Avenir Next LT Pro Light" panose="020B0304020202020204" pitchFamily="34" charset="0"/>
              </a:rPr>
              <a:t>anonymised</a:t>
            </a:r>
            <a:r>
              <a:rPr lang="en-US" dirty="0">
                <a:latin typeface="Avenir Next LT Pro Light" panose="020B0304020202020204" pitchFamily="34" charset="0"/>
              </a:rPr>
              <a:t> on non-anonymized)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CCC35-3FF5-42E6-8C96-B0F7435C8FF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4366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1173163"/>
            <a:ext cx="3948113" cy="222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3904055"/>
            <a:ext cx="5681980" cy="3696712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sz="1200" dirty="0">
                <a:latin typeface="Avenir Next LT Pro Light" panose="020B0304020202020204" pitchFamily="34" charset="0"/>
              </a:rPr>
              <a:t>Combined reports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200" dirty="0">
                <a:latin typeface="Avenir Next LT Pro Light" panose="020B0304020202020204" pitchFamily="34" charset="0"/>
              </a:rPr>
              <a:t>More sophisticated in how they are scored (i.e. don’t know responses)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200" dirty="0">
                <a:latin typeface="Avenir Next LT Pro Light" panose="020B0304020202020204" pitchFamily="34" charset="0"/>
              </a:rPr>
              <a:t>Assume not everyone knows everything.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200" dirty="0">
                <a:latin typeface="Avenir Next LT Pro Light" panose="020B0304020202020204" pitchFamily="34" charset="0"/>
              </a:rPr>
              <a:t>Give a more accurate picture of where the organisation is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REPORTS FOR EACH MEMBER WILL INDICATE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i</a:t>
            </a:r>
            <a:r>
              <a:rPr lang="en-US" dirty="0"/>
              <a:t>) How many completers</a:t>
            </a:r>
          </a:p>
          <a:p>
            <a:pPr>
              <a:lnSpc>
                <a:spcPct val="150000"/>
              </a:lnSpc>
            </a:pPr>
            <a:r>
              <a:rPr lang="en-US" dirty="0"/>
              <a:t>ii) Where org is overall on (on 5 stage journey)</a:t>
            </a:r>
            <a:r>
              <a:rPr lang="en-GB" sz="1200" dirty="0">
                <a:latin typeface="Avenir Next LT Pro Light" panose="020B0304020202020204" pitchFamily="34" charset="0"/>
              </a:rPr>
              <a:t>: Unaware, Emerging, Learning, Developing or Mastering;  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latin typeface="Avenir Next LT Pro Light" panose="020B0304020202020204" pitchFamily="34" charset="0"/>
              </a:rPr>
              <a:t>iii) How organisation scored itself across the seven themes: Uses, Data, Analysis, Leadership, Culture, Tools and Skills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200" dirty="0">
                <a:latin typeface="Avenir Next LT Pro Light" panose="020B0304020202020204" pitchFamily="34" charset="0"/>
              </a:rPr>
              <a:t>iv) Where your org strengths are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200" dirty="0">
                <a:latin typeface="Avenir Next LT Pro Light" panose="020B0304020202020204" pitchFamily="34" charset="0"/>
              </a:rPr>
              <a:t>v) ~three priority areas to focus on to improve</a:t>
            </a:r>
          </a:p>
          <a:p>
            <a:pPr marL="0" indent="0">
              <a:lnSpc>
                <a:spcPct val="150000"/>
              </a:lnSpc>
              <a:buNone/>
            </a:pPr>
            <a:endParaRPr lang="en-GB" sz="1200" dirty="0">
              <a:latin typeface="Avenir Next LT Pro Light" panose="020B03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sz="1200" dirty="0">
              <a:latin typeface="Avenir Next LT Pro Light" panose="020B03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CCC35-3FF5-42E6-8C96-B0F7435C8FF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665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Your org score</a:t>
            </a:r>
          </a:p>
          <a:p>
            <a:r>
              <a:rPr lang="en-US" dirty="0"/>
              <a:t>Average score in benchmark</a:t>
            </a:r>
          </a:p>
          <a:p>
            <a:r>
              <a:rPr lang="en-US" dirty="0"/>
              <a:t>Description where now – where next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CCC35-3FF5-42E6-8C96-B0F7435C8FF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0676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Use example </a:t>
            </a:r>
            <a:r>
              <a:rPr lang="en-US" dirty="0" err="1"/>
              <a:t>Datawise</a:t>
            </a:r>
            <a:r>
              <a:rPr lang="en-US" dirty="0"/>
              <a:t> London – group of 7 organisations cohort assess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Boxplot – showing range of scores from </a:t>
            </a:r>
            <a:r>
              <a:rPr lang="en-US" dirty="0" err="1"/>
              <a:t>organisations</a:t>
            </a:r>
            <a:r>
              <a:rPr lang="en-US" dirty="0"/>
              <a:t> before and after support.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Seven in baseline assessment – (actually not dissimilar to </a:t>
            </a:r>
            <a:r>
              <a:rPr lang="en-US" dirty="0" err="1"/>
              <a:t>SoS</a:t>
            </a:r>
            <a:r>
              <a:rPr lang="en-US" dirty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Overall shift – 10 months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Repeat assessments can demonstrate progress over time…and potentially the impact of interventions.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Right now </a:t>
            </a:r>
            <a:r>
              <a:rPr lang="en-US" dirty="0" err="1"/>
              <a:t>Datawise</a:t>
            </a:r>
            <a:r>
              <a:rPr lang="en-US" dirty="0"/>
              <a:t> London are conduct a third Data Maturity Assessment with the same cohort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CCC35-3FF5-42E6-8C96-B0F7435C8FF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5488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charts show different baseline scores (in blue) for each of the seven themes for 3 different </a:t>
            </a:r>
            <a:r>
              <a:rPr lang="en-US" dirty="0" err="1"/>
              <a:t>organisations</a:t>
            </a:r>
            <a:r>
              <a:rPr lang="en-US" dirty="0"/>
              <a:t> – </a:t>
            </a:r>
          </a:p>
          <a:p>
            <a:endParaRPr lang="en-US" dirty="0"/>
          </a:p>
          <a:p>
            <a:r>
              <a:rPr lang="en-US" dirty="0"/>
              <a:t>Different starting points are all different and the areas they make progress in are all different.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These charts demonstrate that it’s not linear and, depending on where you focus your efforts/goals for improvement will reflect different degrees of progress in different areas.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Stories/journeys and impacts are all different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CCC35-3FF5-42E6-8C96-B0F7435C8FF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4875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1173163"/>
            <a:ext cx="2817813" cy="1584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2962656"/>
            <a:ext cx="5681980" cy="6083808"/>
          </a:xfrm>
        </p:spPr>
        <p:txBody>
          <a:bodyPr/>
          <a:lstStyle/>
          <a:p>
            <a:pPr marL="285750" indent="-285750">
              <a:buAutoNum type="romanLcParenR"/>
            </a:pPr>
            <a:r>
              <a:rPr lang="en-US" dirty="0"/>
              <a:t>Consistent, robustly researched + </a:t>
            </a:r>
            <a:r>
              <a:rPr lang="en-US" dirty="0" err="1"/>
              <a:t>indep</a:t>
            </a:r>
            <a:r>
              <a:rPr lang="en-US" dirty="0"/>
              <a:t> tool diagnose members’ needs – within established framework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ii) Compare your members – places your cohort within wider context of data maturity in the sector (and  with sector benchmarks – potential for </a:t>
            </a:r>
            <a:r>
              <a:rPr lang="en-US" dirty="0" err="1"/>
              <a:t>customised</a:t>
            </a:r>
            <a:r>
              <a:rPr lang="en-US" dirty="0"/>
              <a:t> benchmarking)</a:t>
            </a:r>
          </a:p>
          <a:p>
            <a:pPr marL="0" indent="0"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venir Next LT Pro Light" panose="020B0304020202020204" pitchFamily="34" charset="0"/>
              </a:rPr>
              <a:t>iii) Help you work out where your members most need support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venir Next LT Pro Light" panose="020B03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venir Next LT Pro Light" panose="020B0304020202020204" pitchFamily="34" charset="0"/>
              </a:rPr>
              <a:t>iv) Evidence to support funding for building data capabilities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venir Next LT Pro Light" panose="020B0304020202020204" pitchFamily="34" charset="0"/>
              </a:rPr>
              <a:t>v) Baseline for measuring your impact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venir Next LT Pro Light" panose="020B03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r>
              <a:rPr lang="en-US" dirty="0"/>
              <a:t>YOUR MEMBERS: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LcParenR"/>
              <a:tabLst/>
              <a:defRPr/>
            </a:pPr>
            <a:r>
              <a:rPr lang="en-US" sz="1200" dirty="0">
                <a:latin typeface="Avenir Next LT Pro Light" panose="020B0304020202020204" pitchFamily="34" charset="0"/>
              </a:rPr>
              <a:t>Accessible way of engaging members (and their staff) in learning about data.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LcParenR"/>
              <a:tabLst/>
              <a:defRPr/>
            </a:pPr>
            <a:r>
              <a:rPr lang="en-US" sz="1200" dirty="0">
                <a:latin typeface="Avenir Next LT Pro Light" panose="020B0304020202020204" pitchFamily="34" charset="0"/>
              </a:rPr>
              <a:t>Improved understanding about data within the membership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LcParenR"/>
              <a:tabLst/>
              <a:defRPr/>
            </a:pPr>
            <a:r>
              <a:rPr lang="en-US" sz="1200" dirty="0">
                <a:latin typeface="Avenir Next LT Pro Light" panose="020B0304020202020204" pitchFamily="34" charset="0"/>
              </a:rPr>
              <a:t>Context relevant leaders/pioneers identified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LcParenR"/>
              <a:tabLst/>
              <a:defRPr/>
            </a:pPr>
            <a:r>
              <a:rPr lang="en-US" sz="1200" dirty="0">
                <a:latin typeface="Avenir Next LT Pro Light" panose="020B0304020202020204" pitchFamily="34" charset="0"/>
              </a:rPr>
              <a:t>Increased motivation and inspiration to improve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LcParenR"/>
              <a:tabLst/>
              <a:defRPr/>
            </a:pPr>
            <a:r>
              <a:rPr lang="en-US" sz="1200" dirty="0">
                <a:latin typeface="Avenir Next LT Pro Light" panose="020B0304020202020204" pitchFamily="34" charset="0"/>
              </a:rPr>
              <a:t>Feel supported in their needs (elephant in the room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LcParenR"/>
              <a:tabLst/>
              <a:defRPr/>
            </a:pPr>
            <a:endParaRPr lang="en-US" sz="1200" dirty="0"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CCC35-3FF5-42E6-8C96-B0F7435C8FF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8612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9613" y="558800"/>
            <a:ext cx="1984375" cy="1117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5518" y="1914144"/>
            <a:ext cx="5681980" cy="7270799"/>
          </a:xfrm>
        </p:spPr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LcParenR"/>
              <a:tabLst/>
              <a:defRPr/>
            </a:pPr>
            <a:r>
              <a:rPr lang="en-GB" sz="1200" dirty="0">
                <a:latin typeface="Avenir Next LT Pro Light" panose="020B0304020202020204" pitchFamily="34" charset="0"/>
              </a:rPr>
              <a:t>Strategic approach to advancing the data capabilities of your membership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LcParenR"/>
              <a:tabLst/>
              <a:defRPr/>
            </a:pPr>
            <a:endParaRPr lang="en-GB" sz="1200" dirty="0">
              <a:latin typeface="Avenir Next LT Pro Light" panose="020B03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LcParenR"/>
              <a:tabLst/>
              <a:defRPr/>
            </a:pPr>
            <a:r>
              <a:rPr lang="en-GB" sz="1200" dirty="0">
                <a:latin typeface="Avenir Next LT Pro Light" panose="020B0304020202020204" pitchFamily="34" charset="0"/>
              </a:rPr>
              <a:t>Not just in assessment but also in planning interventions that could benefit multiple organisations rather than each of them finding their own way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LcParenR"/>
              <a:tabLst/>
              <a:defRPr/>
            </a:pPr>
            <a:r>
              <a:rPr lang="en-GB" sz="1200" dirty="0">
                <a:latin typeface="Avenir Next LT Pro Light" panose="020B0304020202020204" pitchFamily="34" charset="0"/>
              </a:rPr>
              <a:t>Opportunity to build your own community of data people in your sector. Most charities are small, many don’t have a dedicated data person, even less so a data team… None the less there are skills needs/responsibilities for all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LcParenR"/>
              <a:tabLst/>
              <a:defRPr/>
            </a:pPr>
            <a:r>
              <a:rPr lang="en-GB" sz="1200" dirty="0">
                <a:latin typeface="Avenir Next LT Pro Light" panose="020B0304020202020204" pitchFamily="34" charset="0"/>
              </a:rPr>
              <a:t>Leaders and laggers – it’s a long journey –typically 8-10 years! Too long…those at forefront can share learning/pitfalls/good practice.  Infrastructure organisations need to design programmes to support the sector harness the value…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LcParenR"/>
              <a:tabLst/>
              <a:defRPr/>
            </a:pPr>
            <a:endParaRPr lang="en-GB" sz="1200" dirty="0">
              <a:latin typeface="Avenir Next LT Pro Light" panose="020B0304020202020204" pitchFamily="34" charset="0"/>
            </a:endParaRPr>
          </a:p>
          <a:p>
            <a:endParaRPr lang="en-US" b="1" dirty="0"/>
          </a:p>
          <a:p>
            <a:endParaRPr lang="en-US" dirty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CCC35-3FF5-42E6-8C96-B0F7435C8FF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7312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I’d like to finish with the practicalities</a:t>
            </a:r>
          </a:p>
          <a:p>
            <a:endParaRPr lang="en-US" dirty="0"/>
          </a:p>
          <a:p>
            <a:r>
              <a:rPr lang="en-US" dirty="0" err="1"/>
              <a:t>i</a:t>
            </a:r>
            <a:r>
              <a:rPr lang="en-US" dirty="0"/>
              <a:t>) Free for you to use with not-for-profit </a:t>
            </a:r>
            <a:r>
              <a:rPr lang="en-US" dirty="0" err="1"/>
              <a:t>organisations</a:t>
            </a:r>
            <a:r>
              <a:rPr lang="en-US" dirty="0"/>
              <a:t> right now for free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venir Next LT Pro Light" panose="020B0304020202020204" pitchFamily="34" charset="0"/>
              </a:rPr>
              <a:t>Have a button to our free DMA tool on your website (if you’re a non-profit working with non-profits).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venir Next LT Pro Light" panose="020B03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venir Next LT Pro Light" panose="020B0304020202020204" pitchFamily="34" charset="0"/>
              </a:rPr>
              <a:t>ii) Discounted </a:t>
            </a:r>
            <a:r>
              <a:rPr lang="en-US" dirty="0" err="1">
                <a:latin typeface="Avenir Next LT Pro Light" panose="020B0304020202020204" pitchFamily="34" charset="0"/>
              </a:rPr>
              <a:t>Organisation</a:t>
            </a:r>
            <a:endParaRPr lang="en-US" dirty="0">
              <a:latin typeface="Avenir Next LT Pro Light" panose="020B03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venir Next LT Pro Light" panose="020B0304020202020204" pitchFamily="34" charset="0"/>
              </a:rPr>
              <a:t>We’re offering partners in the not-for-profit sector 10% discount on our prices (range by turnover from £500 to £5000 = vat)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venir Next LT Pro Light" panose="020B03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venir Next LT Pro Light" panose="020B0304020202020204" pitchFamily="34" charset="0"/>
              </a:rPr>
              <a:t>iii) Special Cohort </a:t>
            </a:r>
            <a:r>
              <a:rPr lang="en-US" dirty="0" err="1">
                <a:latin typeface="Avenir Next LT Pro Light" panose="020B0304020202020204" pitchFamily="34" charset="0"/>
              </a:rPr>
              <a:t>Assesment</a:t>
            </a:r>
            <a:endParaRPr lang="en-US" dirty="0">
              <a:latin typeface="Avenir Next LT Pro Light" panose="020B03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venir Next LT Pro Light" panose="020B0304020202020204" pitchFamily="34" charset="0"/>
              </a:rPr>
              <a:t>Bespoke report.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venir Next LT Pro Light" panose="020B0304020202020204" pitchFamily="34" charset="0"/>
              </a:rPr>
              <a:t>Multiple assessments.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venir Next LT Pro Light" panose="020B0304020202020204" pitchFamily="34" charset="0"/>
              </a:rPr>
              <a:t>  (you can get a feel for the kind of report we produce by looking at our SOS report)</a:t>
            </a:r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CCC35-3FF5-42E6-8C96-B0F7435C8FF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0627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Briefly mention SoS headlines:</a:t>
            </a:r>
          </a:p>
          <a:p>
            <a:r>
              <a:rPr lang="en-US" dirty="0"/>
              <a:t>Tool is used by: All kinds of orgs/all sizes/all over UK and internationally too.</a:t>
            </a:r>
          </a:p>
          <a:p>
            <a:endParaRPr lang="en-US" dirty="0"/>
          </a:p>
          <a:p>
            <a:r>
              <a:rPr lang="en-US" dirty="0"/>
              <a:t>Huge amount of resource goes in (</a:t>
            </a:r>
            <a:r>
              <a:rPr lang="en-US" dirty="0" err="1"/>
              <a:t>ave</a:t>
            </a:r>
            <a:r>
              <a:rPr lang="en-US" dirty="0"/>
              <a:t> 40-50% staff time) – much of it wasted.</a:t>
            </a:r>
          </a:p>
          <a:p>
            <a:endParaRPr lang="en-US" dirty="0"/>
          </a:p>
          <a:p>
            <a:r>
              <a:rPr lang="en-US" dirty="0"/>
              <a:t>Relatively few reaping rewards</a:t>
            </a:r>
          </a:p>
          <a:p>
            <a:endParaRPr lang="en-US" dirty="0"/>
          </a:p>
          <a:p>
            <a:r>
              <a:rPr lang="en-US" dirty="0"/>
              <a:t>They’re all different – strengths and weaknesses</a:t>
            </a:r>
          </a:p>
          <a:p>
            <a:endParaRPr lang="en-US" dirty="0"/>
          </a:p>
          <a:p>
            <a:r>
              <a:rPr lang="en-US" dirty="0"/>
              <a:t>BUT overridingly:</a:t>
            </a:r>
          </a:p>
          <a:p>
            <a:r>
              <a:rPr lang="en-US" dirty="0"/>
              <a:t>Lack of skills, support and responsibility around data…</a:t>
            </a:r>
          </a:p>
          <a:p>
            <a:r>
              <a:rPr lang="en-US" dirty="0"/>
              <a:t>Only 31% access to advice and support from experts they trust</a:t>
            </a:r>
          </a:p>
          <a:p>
            <a:r>
              <a:rPr lang="en-US" dirty="0"/>
              <a:t>They NEED help on this stuff….maybe YOU can do something to support them? </a:t>
            </a:r>
          </a:p>
          <a:p>
            <a:endParaRPr lang="en-US" dirty="0"/>
          </a:p>
          <a:p>
            <a:r>
              <a:rPr lang="en-US" dirty="0"/>
              <a:t>Delighted to hand over to Shona Nichol who’s going to talk about exactly that in the Scottish Government context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CCC35-3FF5-42E6-8C96-B0F7435C8FF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100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dirty="0"/>
              <a:t>Define Data Maturity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journey towards improvement + increased capability using data.</a:t>
            </a:r>
          </a:p>
          <a:p>
            <a:endParaRPr lang="en-GB" dirty="0"/>
          </a:p>
          <a:p>
            <a:r>
              <a:rPr lang="en-GB" dirty="0"/>
              <a:t>2) When say Data – holistic view - ALL of it.</a:t>
            </a:r>
          </a:p>
          <a:p>
            <a:r>
              <a:rPr lang="en-GB" dirty="0"/>
              <a:t>Yes all of it! </a:t>
            </a:r>
          </a:p>
          <a:p>
            <a:r>
              <a:rPr lang="en-GB" dirty="0"/>
              <a:t>Not just numeric data: text, images, videos, maps….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all of it - in messy complexity in every dept, service, job role…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all over your members’ organisations</a:t>
            </a:r>
          </a:p>
          <a:p>
            <a:r>
              <a:rPr lang="en-GB" dirty="0"/>
              <a:t> </a:t>
            </a:r>
          </a:p>
          <a:p>
            <a:r>
              <a:rPr lang="en-GB" dirty="0"/>
              <a:t>i.e. everywhere</a:t>
            </a:r>
          </a:p>
          <a:p>
            <a:r>
              <a:rPr lang="en-GB" dirty="0"/>
              <a:t>why simple framework REALLY helpful give structure how people think ‘bout it.</a:t>
            </a:r>
          </a:p>
          <a:p>
            <a:endParaRPr lang="en-GB" dirty="0"/>
          </a:p>
          <a:p>
            <a:r>
              <a:rPr lang="en-GB" dirty="0"/>
              <a:t>3) While topic definitions:</a:t>
            </a:r>
          </a:p>
          <a:p>
            <a:r>
              <a:rPr lang="en-GB" dirty="0"/>
              <a:t>Going 2 use ‘MEMBERS’ throughout to describe the organisations in your network/cohorts/federations/sub-sectors</a:t>
            </a:r>
          </a:p>
          <a:p>
            <a:endParaRPr lang="en-GB" dirty="0"/>
          </a:p>
          <a:p>
            <a:r>
              <a:rPr lang="en-GB" dirty="0"/>
              <a:t>NEXT SLIDE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CCC35-3FF5-42E6-8C96-B0F7435C8FF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938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5000" y="1173163"/>
            <a:ext cx="2378075" cy="1338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2661138"/>
            <a:ext cx="5681980" cy="5553778"/>
          </a:xfrm>
        </p:spPr>
        <p:txBody>
          <a:bodyPr/>
          <a:lstStyle/>
          <a:p>
            <a:r>
              <a:rPr lang="en-GB" dirty="0"/>
              <a:t>The Data Maturity Framework/model</a:t>
            </a:r>
          </a:p>
          <a:p>
            <a:r>
              <a:rPr lang="en-GB" dirty="0"/>
              <a:t>Aims to engage, be accessible and understandable to everyone in the organisation </a:t>
            </a:r>
          </a:p>
          <a:p>
            <a:pPr marL="171450" indent="-171450">
              <a:buFontTx/>
              <a:buChar char="-"/>
            </a:pPr>
            <a:r>
              <a:rPr lang="en-GB" dirty="0"/>
              <a:t>notably mostly non-technical/non-data people</a:t>
            </a:r>
          </a:p>
          <a:p>
            <a:endParaRPr lang="en-GB" dirty="0"/>
          </a:p>
          <a:p>
            <a:r>
              <a:rPr lang="en-GB" dirty="0"/>
              <a:t>Breaks it down 5 stages – unaware – mastering</a:t>
            </a:r>
          </a:p>
          <a:p>
            <a:endParaRPr lang="en-GB" dirty="0"/>
          </a:p>
          <a:p>
            <a:r>
              <a:rPr lang="en-GB" dirty="0"/>
              <a:t>7 key themes (factors) that are crucial to advancing data maturity journey.</a:t>
            </a:r>
          </a:p>
          <a:p>
            <a:r>
              <a:rPr lang="en-GB" dirty="0"/>
              <a:t>2 are obvs – Data and Tools (to collect, store and analyse)</a:t>
            </a:r>
          </a:p>
          <a:p>
            <a:r>
              <a:rPr lang="en-GB" dirty="0"/>
              <a:t>2 are about purpose – how you USE it , how you analyse </a:t>
            </a:r>
          </a:p>
          <a:p>
            <a:r>
              <a:rPr lang="en-GB" dirty="0"/>
              <a:t>3 are about people – skills, leadership and culture</a:t>
            </a:r>
          </a:p>
          <a:p>
            <a:endParaRPr lang="en-GB" dirty="0"/>
          </a:p>
          <a:p>
            <a:r>
              <a:rPr lang="en-GB" dirty="0"/>
              <a:t>INSERT NEW SLIDE FROM END HERE</a:t>
            </a:r>
          </a:p>
          <a:p>
            <a:r>
              <a:rPr lang="en-GB" dirty="0"/>
              <a:t>You may have seen our ‘SOS report? (Next annual publication due imminently!</a:t>
            </a:r>
          </a:p>
          <a:p>
            <a:r>
              <a:rPr lang="en-US" dirty="0"/>
              <a:t>Overall – not very data mature.  </a:t>
            </a:r>
          </a:p>
          <a:p>
            <a:r>
              <a:rPr lang="en-US" dirty="0"/>
              <a:t>Hardly any operating at mastery/forefront. </a:t>
            </a:r>
          </a:p>
          <a:p>
            <a:r>
              <a:rPr lang="en-US" dirty="0"/>
              <a:t>Most are learning,</a:t>
            </a:r>
          </a:p>
          <a:p>
            <a:r>
              <a:rPr lang="en-US" dirty="0"/>
              <a:t>One in five are really lagging behind</a:t>
            </a:r>
          </a:p>
          <a:p>
            <a:r>
              <a:rPr lang="en-US" dirty="0"/>
              <a:t>One in three are really working to develop …</a:t>
            </a:r>
          </a:p>
          <a:p>
            <a:r>
              <a:rPr lang="en-US" dirty="0"/>
              <a:t>and it’s hard and they could all do with some help and support</a:t>
            </a:r>
          </a:p>
          <a:p>
            <a:endParaRPr lang="en-US" dirty="0"/>
          </a:p>
          <a:p>
            <a:r>
              <a:rPr lang="en-US" dirty="0"/>
              <a:t>NEXT SLIDE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 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C35-3FF5-42E6-8C96-B0F7435C8FF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81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Assessment involves staff taking an online questionnaire designed around each of the themes and sub-themes</a:t>
            </a:r>
          </a:p>
          <a:p>
            <a:endParaRPr lang="en-GB" dirty="0"/>
          </a:p>
          <a:p>
            <a:r>
              <a:rPr lang="en-GB" dirty="0"/>
              <a:t>e.g. Leadership – questions around subthemes:</a:t>
            </a:r>
          </a:p>
          <a:p>
            <a:r>
              <a:rPr lang="en-GB" dirty="0"/>
              <a:t> attitudes, planning, capability, investment.</a:t>
            </a:r>
          </a:p>
          <a:p>
            <a:endParaRPr lang="en-GB" dirty="0"/>
          </a:p>
          <a:p>
            <a:r>
              <a:rPr lang="en-GB" dirty="0"/>
              <a:t>Takes around 20 minutes.</a:t>
            </a:r>
          </a:p>
          <a:p>
            <a:r>
              <a:rPr lang="en-GB" dirty="0"/>
              <a:t>NEXT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C35-3FF5-42E6-8C96-B0F7435C8FF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962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3013075" cy="1695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2645664"/>
            <a:ext cx="5681980" cy="6583680"/>
          </a:xfrm>
        </p:spPr>
        <p:txBody>
          <a:bodyPr/>
          <a:lstStyle/>
          <a:p>
            <a:r>
              <a:rPr lang="en-US" sz="1100" dirty="0">
                <a:latin typeface="Avenir" pitchFamily="50" charset="0"/>
              </a:rPr>
              <a:t>Taking a  data maturity assessment is great because:</a:t>
            </a:r>
          </a:p>
          <a:p>
            <a:pPr marL="457200" marR="0" lvl="0" indent="-228600" algn="l" defTabSz="9144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200" dirty="0">
              <a:latin typeface="Avenir" pitchFamily="50" charset="0"/>
            </a:endParaRPr>
          </a:p>
          <a:p>
            <a:r>
              <a:rPr lang="en-US" dirty="0" err="1"/>
              <a:t>i</a:t>
            </a:r>
            <a:r>
              <a:rPr lang="en-US" dirty="0"/>
              <a:t>) Learning</a:t>
            </a:r>
          </a:p>
          <a:p>
            <a:r>
              <a:rPr lang="en-US" dirty="0"/>
              <a:t>Answering questions gets you thinking. </a:t>
            </a:r>
          </a:p>
          <a:p>
            <a:endParaRPr lang="en-US" dirty="0"/>
          </a:p>
          <a:p>
            <a:r>
              <a:rPr lang="en-US" dirty="0"/>
              <a:t>ii) Measuring</a:t>
            </a:r>
          </a:p>
          <a:p>
            <a:r>
              <a:rPr lang="en-US" dirty="0"/>
              <a:t>I’ll show example of report in a moment</a:t>
            </a:r>
          </a:p>
          <a:p>
            <a:endParaRPr lang="en-US" dirty="0"/>
          </a:p>
          <a:p>
            <a:r>
              <a:rPr lang="en-US" dirty="0"/>
              <a:t>iii) Inspiring people, generating ideas,  motivating to improve</a:t>
            </a:r>
          </a:p>
          <a:p>
            <a:pPr marL="457200" marR="0" lvl="0" indent="-228600" algn="l" defTabSz="9144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  <a:p>
            <a:pPr marL="457200" marR="0" lvl="0" indent="-228600" algn="l" defTabSz="9144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dirty="0">
                <a:latin typeface="Avenir" pitchFamily="50" charset="0"/>
              </a:rPr>
              <a:t>WHEN SCALE UP TO ORGANISATION LEVEL….</a:t>
            </a:r>
          </a:p>
          <a:p>
            <a:pPr marL="457200" marR="0" lvl="0" indent="-228600" algn="l" defTabSz="9144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dirty="0">
                <a:latin typeface="Avenir" pitchFamily="50" charset="0"/>
              </a:rPr>
              <a:t>(NEXT SLIDE)</a:t>
            </a:r>
            <a:endParaRPr lang="en-US" sz="1200" dirty="0"/>
          </a:p>
          <a:p>
            <a:br>
              <a:rPr lang="en-US" sz="1200" dirty="0"/>
            </a:b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lIns="94229" tIns="47114" rIns="94229" bIns="47114"/>
          <a:lstStyle/>
          <a:p>
            <a:pPr algn="r" defTabSz="942289">
              <a:buClrTx/>
            </a:pPr>
            <a:fld id="{C18CCC35-3FF5-42E6-8C96-B0F7435C8FF1}" type="slidenum">
              <a:rPr lang="en-GB" sz="12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algn="r" defTabSz="942289">
                <a:buClrTx/>
              </a:pPr>
              <a:t>5</a:t>
            </a:fld>
            <a:endParaRPr lang="en-GB" sz="12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950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28:notes"/>
          <p:cNvSpPr txBox="1">
            <a:spLocks noGrp="1"/>
          </p:cNvSpPr>
          <p:nvPr>
            <p:ph type="body" idx="1"/>
          </p:nvPr>
        </p:nvSpPr>
        <p:spPr>
          <a:xfrm>
            <a:off x="739733" y="1977064"/>
            <a:ext cx="5208482" cy="7240088"/>
          </a:xfrm>
          <a:prstGeom prst="rect">
            <a:avLst/>
          </a:prstGeom>
        </p:spPr>
        <p:txBody>
          <a:bodyPr spcFirstLastPara="1" wrap="square" lIns="94213" tIns="47094" rIns="94213" bIns="47094" anchor="t" anchorCtr="0">
            <a:noAutofit/>
          </a:bodyPr>
          <a:lstStyle/>
          <a:p>
            <a:r>
              <a:rPr lang="en-US" dirty="0"/>
              <a:t>As said earlier – data maturity is founded on people.  Without the leadership, culture and skills of the people your </a:t>
            </a:r>
            <a:r>
              <a:rPr lang="en-US" dirty="0" err="1"/>
              <a:t>organisation</a:t>
            </a:r>
            <a:r>
              <a:rPr lang="en-US" dirty="0"/>
              <a:t> get better.</a:t>
            </a:r>
          </a:p>
          <a:p>
            <a:endParaRPr lang="en-US" dirty="0"/>
          </a:p>
          <a:p>
            <a:r>
              <a:rPr lang="en-US" dirty="0"/>
              <a:t>Our DM assessment is really about engaging LOTS of people – sometimes everyone! </a:t>
            </a:r>
          </a:p>
          <a:p>
            <a:r>
              <a:rPr lang="en-US" dirty="0"/>
              <a:t>Start of a journey</a:t>
            </a:r>
          </a:p>
          <a:p>
            <a:r>
              <a:rPr lang="en-US" dirty="0"/>
              <a:t>Second key impact is that it’s a catalyst for action</a:t>
            </a:r>
          </a:p>
          <a:p>
            <a:r>
              <a:rPr lang="en-US" dirty="0"/>
              <a:t>i.e. it leads on to plans and investment of resources to </a:t>
            </a:r>
            <a:r>
              <a:rPr lang="en-US" dirty="0" err="1"/>
              <a:t>improve</a:t>
            </a:r>
            <a:r>
              <a:rPr lang="en-US" sz="1200" dirty="0" err="1">
                <a:latin typeface="Avenir" pitchFamily="50" charset="0"/>
              </a:rPr>
              <a:t>When</a:t>
            </a:r>
            <a:r>
              <a:rPr lang="en-US" sz="1200" dirty="0">
                <a:latin typeface="Avenir" pitchFamily="50" charset="0"/>
              </a:rPr>
              <a:t> you engage people in this process it builds their understanding about data, and motivates them to help the </a:t>
            </a:r>
            <a:r>
              <a:rPr lang="en-US" sz="1200" dirty="0" err="1">
                <a:latin typeface="Avenir" pitchFamily="50" charset="0"/>
              </a:rPr>
              <a:t>organisation</a:t>
            </a:r>
            <a:r>
              <a:rPr lang="en-US" sz="1200" dirty="0">
                <a:latin typeface="Avenir" pitchFamily="50" charset="0"/>
              </a:rPr>
              <a:t> improve.</a:t>
            </a:r>
          </a:p>
          <a:p>
            <a:endParaRPr lang="en-US" sz="1200" dirty="0">
              <a:latin typeface="Avenir" pitchFamily="50" charset="0"/>
            </a:endParaRPr>
          </a:p>
          <a:p>
            <a:r>
              <a:rPr lang="en-US" dirty="0"/>
              <a:t>Good time to introduce our theory of change</a:t>
            </a:r>
            <a:endParaRPr lang="en-GB" dirty="0"/>
          </a:p>
          <a:p>
            <a:pPr marL="0" indent="0"/>
            <a:r>
              <a:rPr lang="en-GB" dirty="0"/>
              <a:t>(NEXT SLIDE)</a:t>
            </a:r>
            <a:endParaRPr dirty="0"/>
          </a:p>
        </p:txBody>
      </p:sp>
      <p:sp>
        <p:nvSpPr>
          <p:cNvPr id="464" name="Google Shape;46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4338" y="704850"/>
            <a:ext cx="1938337" cy="10906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518204"/>
            <a:ext cx="5681980" cy="4257306"/>
          </a:xfrm>
        </p:spPr>
        <p:txBody>
          <a:bodyPr/>
          <a:lstStyle/>
          <a:p>
            <a:r>
              <a:rPr lang="en-GB" dirty="0"/>
              <a:t>Mentioned earlier Data Maturity Assessment is about a journey</a:t>
            </a:r>
          </a:p>
          <a:p>
            <a:endParaRPr lang="en-GB" dirty="0"/>
          </a:p>
          <a:p>
            <a:r>
              <a:rPr lang="en-GB" dirty="0"/>
              <a:t>This is the theory of change for data maturity</a:t>
            </a:r>
          </a:p>
          <a:p>
            <a:r>
              <a:rPr lang="en-GB" dirty="0"/>
              <a:t>Tested and we have good evidence to support this.</a:t>
            </a:r>
          </a:p>
          <a:p>
            <a:r>
              <a:rPr lang="en-US" dirty="0"/>
              <a:t>(What out for forthcoming impact report later this week!)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Imagine this happening at scale!</a:t>
            </a:r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C35-3FF5-42E6-8C96-B0F7435C8FF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836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1173163"/>
            <a:ext cx="3182938" cy="1790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7" y="3064512"/>
            <a:ext cx="5681980" cy="5710998"/>
          </a:xfrm>
        </p:spPr>
        <p:txBody>
          <a:bodyPr/>
          <a:lstStyle/>
          <a:p>
            <a:r>
              <a:rPr lang="en-US" dirty="0"/>
              <a:t>These are our three assessment products</a:t>
            </a:r>
            <a:endParaRPr lang="en-US" b="0" u="none" dirty="0"/>
          </a:p>
          <a:p>
            <a:endParaRPr lang="en-US" dirty="0"/>
          </a:p>
          <a:p>
            <a:pPr marL="285750" indent="-285750">
              <a:buAutoNum type="romanLcParenR" startAt="2"/>
            </a:pPr>
            <a:r>
              <a:rPr lang="en-US" b="1" u="sng" dirty="0"/>
              <a:t>Single User (free)</a:t>
            </a:r>
          </a:p>
          <a:p>
            <a:r>
              <a:rPr lang="en-US" dirty="0"/>
              <a:t>Ideal if really small org (many are) – </a:t>
            </a:r>
          </a:p>
          <a:p>
            <a:r>
              <a:rPr lang="en-US" dirty="0"/>
              <a:t>do it together small grp/take separately. </a:t>
            </a:r>
          </a:p>
          <a:p>
            <a:endParaRPr lang="en-US" dirty="0"/>
          </a:p>
          <a:p>
            <a:r>
              <a:rPr lang="en-US" b="1" u="sng" dirty="0"/>
              <a:t>ii) </a:t>
            </a:r>
            <a:r>
              <a:rPr lang="en-US" b="1" u="sng" dirty="0" err="1"/>
              <a:t>Organisational</a:t>
            </a:r>
            <a:r>
              <a:rPr lang="en-US" b="1" u="sng" dirty="0"/>
              <a:t> – Multiple Users (£500 - £5k) </a:t>
            </a:r>
          </a:p>
          <a:p>
            <a:r>
              <a:rPr lang="en-US" dirty="0"/>
              <a:t>Ideally suited: larger, more dispersed/complex orgs</a:t>
            </a:r>
          </a:p>
          <a:p>
            <a:r>
              <a:rPr lang="en-US" dirty="0"/>
              <a:t>Designed 4 multiple people to take.</a:t>
            </a:r>
          </a:p>
          <a:p>
            <a:r>
              <a:rPr lang="en-US" dirty="0"/>
              <a:t>Unlimited </a:t>
            </a:r>
            <a:r>
              <a:rPr lang="en-US" dirty="0" err="1"/>
              <a:t>indiv</a:t>
            </a:r>
            <a:r>
              <a:rPr lang="en-US" dirty="0"/>
              <a:t> reports + one overarching whole org report</a:t>
            </a:r>
          </a:p>
          <a:p>
            <a:r>
              <a:rPr lang="en-US" dirty="0" err="1"/>
              <a:t>Customisable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iii) Cohort – Multiple organisations</a:t>
            </a:r>
          </a:p>
          <a:p>
            <a:r>
              <a:rPr lang="en-US" dirty="0"/>
              <a:t>Talk today about batch/cohort assessments aimed at infrastructure/networks/membership orgs i.e. your orgs!</a:t>
            </a:r>
          </a:p>
          <a:p>
            <a:r>
              <a:rPr lang="en-US" dirty="0"/>
              <a:t>NEXT SLIDE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CCC35-3FF5-42E6-8C96-B0F7435C8FF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701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MULTIPLE ORGANISATIONS TAKES ACTION! – AND HELP EACH OTHER ALONG THE WAY</a:t>
            </a:r>
          </a:p>
          <a:p>
            <a:endParaRPr lang="en-US" dirty="0"/>
          </a:p>
          <a:p>
            <a:r>
              <a:rPr lang="en-US" dirty="0"/>
              <a:t>YOU TAKE ACTION TO SUPPORT THEM AT SCALE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CCC35-3FF5-42E6-8C96-B0F7435C8FF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113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" y="0"/>
            <a:ext cx="12142851" cy="6832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3862" y="99377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3862" y="367347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24050" y="6229350"/>
            <a:ext cx="2743200" cy="365125"/>
          </a:xfrm>
        </p:spPr>
        <p:txBody>
          <a:bodyPr/>
          <a:lstStyle/>
          <a:p>
            <a:fld id="{F0B464E1-3657-47A4-9E17-9E2693CBB58A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F952-2531-4CD2-B0D9-1DAF567FA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749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64E1-3657-47A4-9E17-9E2693CBB58A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F952-2531-4CD2-B0D9-1DAF567FA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017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64E1-3657-47A4-9E17-9E2693CBB58A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F952-2531-4CD2-B0D9-1DAF567FA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6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5"/>
          <p:cNvSpPr txBox="1">
            <a:spLocks noGrp="1"/>
          </p:cNvSpPr>
          <p:nvPr>
            <p:ph type="body" idx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228600" lvl="0" indent="-114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1800" b="1"/>
            </a:lvl1pPr>
            <a:lvl2pPr marL="457200" lvl="1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685800" lvl="2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914400" lvl="3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1143000" lvl="4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1371600" lvl="5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1600200" lvl="6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1828800" lvl="7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2057400" lvl="8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1" name="Google Shape;11;p35"/>
          <p:cNvSpPr txBox="1">
            <a:spLocks noGrp="1"/>
          </p:cNvSpPr>
          <p:nvPr>
            <p:ph type="title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58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35"/>
          <p:cNvSpPr txBox="1">
            <a:spLocks noGrp="1"/>
          </p:cNvSpPr>
          <p:nvPr>
            <p:ph type="body" idx="2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228600" lvl="0" indent="-114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2750" b="1"/>
            </a:lvl1pPr>
            <a:lvl2pPr marL="457200" lvl="1" indent="-114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2750" b="1"/>
            </a:lvl2pPr>
            <a:lvl3pPr marL="685800" lvl="2" indent="-114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2750" b="1"/>
            </a:lvl3pPr>
            <a:lvl4pPr marL="914400" lvl="3" indent="-114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2750" b="1"/>
            </a:lvl4pPr>
            <a:lvl5pPr marL="1143000" lvl="4" indent="-114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2750" b="1"/>
            </a:lvl5pPr>
            <a:lvl6pPr marL="1371600" lvl="5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1600200" lvl="6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1828800" lvl="7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2057400" lvl="8" indent="-184595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sldNum" idx="12"/>
          </p:nvPr>
        </p:nvSpPr>
        <p:spPr>
          <a:xfrm>
            <a:off x="6000750" y="6209709"/>
            <a:ext cx="184253" cy="518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75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29800" cy="12811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829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24037" y="6356350"/>
            <a:ext cx="2743200" cy="365125"/>
          </a:xfrm>
        </p:spPr>
        <p:txBody>
          <a:bodyPr/>
          <a:lstStyle/>
          <a:p>
            <a:fld id="{F0B464E1-3657-47A4-9E17-9E2693CBB58A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F952-2531-4CD2-B0D9-1DAF567FA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970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" y="0"/>
            <a:ext cx="12190477" cy="68588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52625" y="6356350"/>
            <a:ext cx="2743200" cy="365125"/>
          </a:xfrm>
        </p:spPr>
        <p:txBody>
          <a:bodyPr/>
          <a:lstStyle/>
          <a:p>
            <a:fld id="{F0B464E1-3657-47A4-9E17-9E2693CBB58A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F952-2531-4CD2-B0D9-1DAF567FA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212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938337" y="6356350"/>
            <a:ext cx="2743200" cy="365125"/>
          </a:xfrm>
        </p:spPr>
        <p:txBody>
          <a:bodyPr/>
          <a:lstStyle/>
          <a:p>
            <a:fld id="{F0B464E1-3657-47A4-9E17-9E2693CBB58A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F952-2531-4CD2-B0D9-1DAF567FA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60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64E1-3657-47A4-9E17-9E2693CBB58A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F952-2531-4CD2-B0D9-1DAF567FA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698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64E1-3657-47A4-9E17-9E2693CBB58A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F952-2531-4CD2-B0D9-1DAF567FA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48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64E1-3657-47A4-9E17-9E2693CBB58A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F952-2531-4CD2-B0D9-1DAF567FA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898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28825" y="6356350"/>
            <a:ext cx="2743200" cy="365125"/>
          </a:xfrm>
        </p:spPr>
        <p:txBody>
          <a:bodyPr/>
          <a:lstStyle/>
          <a:p>
            <a:fld id="{F0B464E1-3657-47A4-9E17-9E2693CBB58A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F952-2531-4CD2-B0D9-1DAF567FA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199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28825" y="6356350"/>
            <a:ext cx="2743200" cy="365125"/>
          </a:xfrm>
        </p:spPr>
        <p:txBody>
          <a:bodyPr/>
          <a:lstStyle/>
          <a:p>
            <a:fld id="{F0B464E1-3657-47A4-9E17-9E2693CBB58A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F952-2531-4CD2-B0D9-1DAF567FA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363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464E1-3657-47A4-9E17-9E2693CBB58A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DF952-2531-4CD2-B0D9-1DAF567FA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93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info@dataorchard.org.uk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9.jpeg"/><Relationship Id="rId4" Type="http://schemas.openxmlformats.org/officeDocument/2006/relationships/image" Target="../media/image5.png"/><Relationship Id="rId9" Type="http://schemas.openxmlformats.org/officeDocument/2006/relationships/hyperlink" Target="http://www.dataorchard.org.uk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maturity.dataorchard.org.uk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26" Type="http://schemas.openxmlformats.org/officeDocument/2006/relationships/image" Target="../media/image44.png"/><Relationship Id="rId3" Type="http://schemas.openxmlformats.org/officeDocument/2006/relationships/image" Target="../media/image21.png"/><Relationship Id="rId21" Type="http://schemas.openxmlformats.org/officeDocument/2006/relationships/image" Target="../media/image39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24" Type="http://schemas.openxmlformats.org/officeDocument/2006/relationships/image" Target="../media/image42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FC50BE-EAE7-0D41-A177-5BC8136ECB1B}"/>
              </a:ext>
            </a:extLst>
          </p:cNvPr>
          <p:cNvSpPr/>
          <p:nvPr/>
        </p:nvSpPr>
        <p:spPr>
          <a:xfrm>
            <a:off x="328290" y="1728843"/>
            <a:ext cx="109544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500" b="1" dirty="0">
                <a:latin typeface="Avenir Next LT Pro Demi" panose="020F0502020204030204" pitchFamily="34" charset="0"/>
                <a:ea typeface="Avenir"/>
                <a:cs typeface="Avenir"/>
                <a:sym typeface="Avenir"/>
              </a:rPr>
              <a:t>Assessing Data Maturity at Scale</a:t>
            </a:r>
          </a:p>
          <a:p>
            <a:pPr algn="ctr"/>
            <a:r>
              <a:rPr lang="en-US" sz="4400" b="1" dirty="0">
                <a:latin typeface="Avenir Next LT Pro Demi" panose="020F0502020204030204" pitchFamily="34" charset="0"/>
                <a:sym typeface="Avenir"/>
              </a:rPr>
              <a:t>Introduction to Cohort Assessments</a:t>
            </a:r>
            <a:endParaRPr lang="en-US" sz="4400" dirty="0"/>
          </a:p>
        </p:txBody>
      </p:sp>
      <p:pic>
        <p:nvPicPr>
          <p:cNvPr id="3" name="Google Shape;80;p1">
            <a:extLst>
              <a:ext uri="{FF2B5EF4-FFF2-40B4-BE49-F238E27FC236}">
                <a16:creationId xmlns:a16="http://schemas.microsoft.com/office/drawing/2014/main" id="{D9795928-A951-7446-9C41-497EF6129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9028" y="3828491"/>
            <a:ext cx="1126333" cy="1126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81;p1">
            <a:extLst>
              <a:ext uri="{FF2B5EF4-FFF2-40B4-BE49-F238E27FC236}">
                <a16:creationId xmlns:a16="http://schemas.microsoft.com/office/drawing/2014/main" id="{6E17CC7E-C139-AA4A-8E80-AE1C5A54A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03327" y="3828491"/>
            <a:ext cx="1126333" cy="1126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82;p1">
            <a:extLst>
              <a:ext uri="{FF2B5EF4-FFF2-40B4-BE49-F238E27FC236}">
                <a16:creationId xmlns:a16="http://schemas.microsoft.com/office/drawing/2014/main" id="{92A4ECAF-1FC4-C340-8014-CB49F0E8C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42346" y="3828491"/>
            <a:ext cx="1126333" cy="1126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83;p1">
            <a:extLst>
              <a:ext uri="{FF2B5EF4-FFF2-40B4-BE49-F238E27FC236}">
                <a16:creationId xmlns:a16="http://schemas.microsoft.com/office/drawing/2014/main" id="{4624F63C-E854-BE44-9DD6-7623F2E94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98432" y="3828491"/>
            <a:ext cx="1126333" cy="1126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84;p1">
            <a:extLst>
              <a:ext uri="{FF2B5EF4-FFF2-40B4-BE49-F238E27FC236}">
                <a16:creationId xmlns:a16="http://schemas.microsoft.com/office/drawing/2014/main" id="{934032BF-3714-2046-8CCC-4968030686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921876" y="3197039"/>
            <a:ext cx="1815325" cy="173225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FA6B4F-2250-48B9-9217-9BEA617D382A}"/>
              </a:ext>
            </a:extLst>
          </p:cNvPr>
          <p:cNvSpPr txBox="1"/>
          <p:nvPr/>
        </p:nvSpPr>
        <p:spPr>
          <a:xfrm>
            <a:off x="1284514" y="5341502"/>
            <a:ext cx="96310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venir Next LT Pro" panose="020B0504020202020204" pitchFamily="34" charset="0"/>
              </a:rPr>
              <a:t>Sian Basker, Co Chief Executive</a:t>
            </a:r>
          </a:p>
          <a:p>
            <a:pPr algn="ctr"/>
            <a:r>
              <a:rPr lang="en-GB" sz="2000" dirty="0">
                <a:latin typeface="Avenir Next LT Pro" panose="020B0504020202020204" pitchFamily="34" charset="0"/>
              </a:rPr>
              <a:t>@Data_Orchard @sianbasker </a:t>
            </a:r>
          </a:p>
          <a:p>
            <a:pPr algn="ctr"/>
            <a:r>
              <a:rPr lang="en-GB" sz="2000" dirty="0">
                <a:latin typeface="Avenir Next LT Pro" panose="020B0504020202020204" pitchFamily="34" charset="0"/>
                <a:hlinkClick r:id="rId8"/>
              </a:rPr>
              <a:t>info@dataorchard.org.uk</a:t>
            </a:r>
            <a:r>
              <a:rPr lang="en-GB" sz="2000" dirty="0">
                <a:latin typeface="Avenir Next LT Pro" panose="020B0504020202020204" pitchFamily="34" charset="0"/>
              </a:rPr>
              <a:t> </a:t>
            </a:r>
          </a:p>
          <a:p>
            <a:pPr algn="ctr"/>
            <a:r>
              <a:rPr lang="en-GB" sz="2000" dirty="0">
                <a:latin typeface="Avenir Next LT Pro" panose="020B0504020202020204" pitchFamily="34" charset="0"/>
                <a:hlinkClick r:id="rId9"/>
              </a:rPr>
              <a:t>www.dataorchard.org.uk</a:t>
            </a:r>
            <a:endParaRPr lang="en-GB" sz="2000" dirty="0"/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FBD7408C-EC81-D777-097E-2B130984117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907" y="400829"/>
            <a:ext cx="1245737" cy="104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6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42653C2-4047-49DE-9854-497C5787EC46}"/>
              </a:ext>
            </a:extLst>
          </p:cNvPr>
          <p:cNvSpPr txBox="1"/>
          <p:nvPr/>
        </p:nvSpPr>
        <p:spPr>
          <a:xfrm>
            <a:off x="448286" y="120921"/>
            <a:ext cx="112954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Customisation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for networks/memberships</a:t>
            </a:r>
            <a:endParaRPr lang="en-GB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3AE595-B380-4694-9EA2-B84D435A3389}"/>
              </a:ext>
            </a:extLst>
          </p:cNvPr>
          <p:cNvSpPr txBox="1"/>
          <p:nvPr/>
        </p:nvSpPr>
        <p:spPr>
          <a:xfrm>
            <a:off x="448286" y="890362"/>
            <a:ext cx="10300924" cy="5554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Blip>
                <a:blip r:embed="rId3"/>
              </a:buBlip>
            </a:pPr>
            <a:r>
              <a:rPr lang="en-US" sz="3000" dirty="0">
                <a:latin typeface="Avenir Next LT Pro" panose="020B0504020202020204" pitchFamily="34" charset="0"/>
              </a:rPr>
              <a:t>Create your own sign up pages with custom questions</a:t>
            </a:r>
            <a:endParaRPr lang="en-US" sz="3000" b="1" dirty="0">
              <a:latin typeface="Avenir Next LT Pro" panose="020B0504020202020204" pitchFamily="34" charset="0"/>
            </a:endParaRPr>
          </a:p>
          <a:p>
            <a:pPr marL="571500" indent="-571500">
              <a:lnSpc>
                <a:spcPct val="150000"/>
              </a:lnSpc>
              <a:buBlip>
                <a:blip r:embed="rId3"/>
              </a:buBlip>
            </a:pPr>
            <a:r>
              <a:rPr lang="en-US" sz="3000" dirty="0">
                <a:latin typeface="Avenir Next LT Pro" panose="020B0504020202020204" pitchFamily="34" charset="0"/>
              </a:rPr>
              <a:t>Brand to your network (and/or cohort members)</a:t>
            </a:r>
          </a:p>
          <a:p>
            <a:pPr marL="571500" indent="-571500">
              <a:lnSpc>
                <a:spcPct val="150000"/>
              </a:lnSpc>
              <a:buBlip>
                <a:blip r:embed="rId3"/>
              </a:buBlip>
            </a:pPr>
            <a:r>
              <a:rPr lang="en-US" sz="3000" dirty="0">
                <a:latin typeface="Avenir Next LT Pro" panose="020B0504020202020204" pitchFamily="34" charset="0"/>
              </a:rPr>
              <a:t>Resource pack</a:t>
            </a:r>
          </a:p>
          <a:p>
            <a:pPr marL="571500" indent="-571500">
              <a:lnSpc>
                <a:spcPct val="150000"/>
              </a:lnSpc>
              <a:buBlip>
                <a:blip r:embed="rId3"/>
              </a:buBlip>
            </a:pPr>
            <a:r>
              <a:rPr lang="en-US" sz="3000" dirty="0">
                <a:latin typeface="Avenir Next LT Pro" panose="020B0504020202020204" pitchFamily="34" charset="0"/>
              </a:rPr>
              <a:t>Unique links for your members </a:t>
            </a:r>
          </a:p>
          <a:p>
            <a:pPr marL="1519238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Avenir Next LT Pro" panose="020B0504020202020204" pitchFamily="34" charset="0"/>
              </a:rPr>
              <a:t>	sign up page </a:t>
            </a:r>
          </a:p>
          <a:p>
            <a:pPr marL="1519238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Avenir Next LT Pro" panose="020B0504020202020204" pitchFamily="34" charset="0"/>
              </a:rPr>
              <a:t>	individual reports for each user (unlimited)</a:t>
            </a:r>
          </a:p>
          <a:p>
            <a:pPr marL="1519238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Avenir Next LT Pro" panose="020B0504020202020204" pitchFamily="34" charset="0"/>
              </a:rPr>
              <a:t>	organisation reports for each member</a:t>
            </a:r>
          </a:p>
          <a:p>
            <a:pPr marL="1519238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Avenir Next LT Pro" panose="020B0504020202020204" pitchFamily="34" charset="0"/>
              </a:rPr>
              <a:t>   data download</a:t>
            </a:r>
          </a:p>
        </p:txBody>
      </p:sp>
    </p:spTree>
    <p:extLst>
      <p:ext uri="{BB962C8B-B14F-4D97-AF65-F5344CB8AC3E}">
        <p14:creationId xmlns:p14="http://schemas.microsoft.com/office/powerpoint/2010/main" val="198191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B5EE81A-FBD7-4F96-84AE-6F936205C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83" y="784858"/>
            <a:ext cx="6453058" cy="50281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D3E475-7EEE-4A1E-853A-A6C9EE0425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37" b="87511"/>
          <a:stretch/>
        </p:blipFill>
        <p:spPr>
          <a:xfrm>
            <a:off x="-3883" y="0"/>
            <a:ext cx="6099883" cy="7848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DB56D51-390B-422E-AD55-B06567AD72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784858"/>
            <a:ext cx="5944728" cy="590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58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1EAE56-3843-4D28-8060-94ADCCEDE1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84" t="2374" r="4505" b="4505"/>
          <a:stretch/>
        </p:blipFill>
        <p:spPr>
          <a:xfrm>
            <a:off x="0" y="569774"/>
            <a:ext cx="5813822" cy="39895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414A61-8A2C-4A13-A378-995F2BA19E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57"/>
          <a:stretch/>
        </p:blipFill>
        <p:spPr>
          <a:xfrm>
            <a:off x="5797954" y="569774"/>
            <a:ext cx="6394046" cy="21428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A98251-7FE8-4A04-A81E-C990EE7744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22"/>
          <a:stretch/>
        </p:blipFill>
        <p:spPr>
          <a:xfrm>
            <a:off x="5651500" y="2712650"/>
            <a:ext cx="6507718" cy="265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42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EA3F91-2D6F-419B-ACCB-36FA9053FA8E}"/>
              </a:ext>
            </a:extLst>
          </p:cNvPr>
          <p:cNvSpPr txBox="1"/>
          <p:nvPr/>
        </p:nvSpPr>
        <p:spPr>
          <a:xfrm>
            <a:off x="794084" y="360947"/>
            <a:ext cx="11193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venir Next LT Pro Demi" panose="020B0704020202020204" pitchFamily="34" charset="0"/>
              </a:rPr>
              <a:t>Example of cohort benchmarking – </a:t>
            </a:r>
            <a:r>
              <a:rPr lang="en-US" sz="3200" dirty="0" err="1">
                <a:latin typeface="Avenir Next LT Pro Demi" panose="020B0704020202020204" pitchFamily="34" charset="0"/>
              </a:rPr>
              <a:t>Datawise</a:t>
            </a:r>
            <a:r>
              <a:rPr lang="en-US" sz="3200" dirty="0">
                <a:latin typeface="Avenir Next LT Pro Demi" panose="020B0704020202020204" pitchFamily="34" charset="0"/>
              </a:rPr>
              <a:t> London</a:t>
            </a:r>
            <a:endParaRPr lang="en-GB" sz="3200" dirty="0">
              <a:latin typeface="Avenir Next LT Pro Demi" panose="020B0704020202020204" pitchFamily="34" charset="0"/>
            </a:endParaRPr>
          </a:p>
        </p:txBody>
      </p:sp>
      <p:pic>
        <p:nvPicPr>
          <p:cNvPr id="5" name="Picture 4" descr="Chart, box and whisker chart&#10;&#10;Description automatically generated">
            <a:extLst>
              <a:ext uri="{FF2B5EF4-FFF2-40B4-BE49-F238E27FC236}">
                <a16:creationId xmlns:a16="http://schemas.microsoft.com/office/drawing/2014/main" id="{9E2AAF2F-66B3-4C35-9A9F-7983FFF80F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232" y="1324479"/>
            <a:ext cx="9482203" cy="518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659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7EF1457-CAE0-4669-AC3C-4730A6439354}"/>
              </a:ext>
            </a:extLst>
          </p:cNvPr>
          <p:cNvSpPr txBox="1"/>
          <p:nvPr/>
        </p:nvSpPr>
        <p:spPr>
          <a:xfrm>
            <a:off x="473242" y="360947"/>
            <a:ext cx="11245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venir Next LT Pro Light" panose="020B0304020202020204" pitchFamily="34" charset="0"/>
              </a:rPr>
              <a:t>Examples of change in data maturity theme scores for individual </a:t>
            </a:r>
            <a:r>
              <a:rPr lang="en-US" sz="2400" dirty="0" err="1">
                <a:latin typeface="Avenir Next LT Pro Light" panose="020B0304020202020204" pitchFamily="34" charset="0"/>
              </a:rPr>
              <a:t>organisations</a:t>
            </a:r>
            <a:endParaRPr lang="en-GB" sz="2400" dirty="0">
              <a:latin typeface="Avenir Next LT Pro Light" panose="020B03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F40FD21-AFE6-40D0-B0C9-D9D1DEEA51D7}"/>
              </a:ext>
            </a:extLst>
          </p:cNvPr>
          <p:cNvGrpSpPr/>
          <p:nvPr/>
        </p:nvGrpSpPr>
        <p:grpSpPr>
          <a:xfrm>
            <a:off x="279400" y="1327799"/>
            <a:ext cx="11633200" cy="3660625"/>
            <a:chOff x="279400" y="1327799"/>
            <a:chExt cx="11633200" cy="366062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B7D9E01-A18F-43B8-9D3B-19C208FA69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6582" b="32"/>
            <a:stretch/>
          </p:blipFill>
          <p:spPr>
            <a:xfrm>
              <a:off x="279400" y="1781174"/>
              <a:ext cx="3851884" cy="3207249"/>
            </a:xfrm>
            <a:prstGeom prst="rect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65E49C4-2BA3-43B6-B7D7-7FD3C6C563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6584"/>
            <a:stretch/>
          </p:blipFill>
          <p:spPr>
            <a:xfrm>
              <a:off x="4295217" y="1781174"/>
              <a:ext cx="3726725" cy="3207250"/>
            </a:xfrm>
            <a:prstGeom prst="rect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8179E68-F71B-465E-B440-B84D092C03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6584"/>
            <a:stretch/>
          </p:blipFill>
          <p:spPr>
            <a:xfrm>
              <a:off x="8185875" y="1781174"/>
              <a:ext cx="3726725" cy="3207250"/>
            </a:xfrm>
            <a:prstGeom prst="rect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37D57F7-147E-435B-ABC6-1C3CD22FB587}"/>
                </a:ext>
              </a:extLst>
            </p:cNvPr>
            <p:cNvSpPr txBox="1"/>
            <p:nvPr/>
          </p:nvSpPr>
          <p:spPr>
            <a:xfrm>
              <a:off x="1400175" y="1360065"/>
              <a:ext cx="238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venir Next LT Pro" panose="020B0504020202020204" pitchFamily="34" charset="0"/>
                </a:rPr>
                <a:t>This </a:t>
              </a:r>
              <a:r>
                <a:rPr lang="en-US" dirty="0" err="1">
                  <a:latin typeface="Avenir Next LT Pro" panose="020B0504020202020204" pitchFamily="34" charset="0"/>
                </a:rPr>
                <a:t>organisation</a:t>
              </a:r>
              <a:endParaRPr lang="en-GB" dirty="0">
                <a:latin typeface="Avenir Next LT Pro" panose="020B05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8CEB91B-276B-4708-9EE8-3276DB0FD8D6}"/>
                </a:ext>
              </a:extLst>
            </p:cNvPr>
            <p:cNvSpPr txBox="1"/>
            <p:nvPr/>
          </p:nvSpPr>
          <p:spPr>
            <a:xfrm>
              <a:off x="8807449" y="1327799"/>
              <a:ext cx="26922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venir Next LT Pro" panose="020B0504020202020204" pitchFamily="34" charset="0"/>
                </a:rPr>
                <a:t>Another </a:t>
              </a:r>
              <a:r>
                <a:rPr lang="en-US" dirty="0" err="1">
                  <a:latin typeface="Avenir Next LT Pro" panose="020B0504020202020204" pitchFamily="34" charset="0"/>
                </a:rPr>
                <a:t>organisation</a:t>
              </a:r>
              <a:endParaRPr lang="en-GB" dirty="0">
                <a:latin typeface="Avenir Next LT Pro" panose="020B05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E1F990-3B2A-4AE8-8804-E98612551259}"/>
                </a:ext>
              </a:extLst>
            </p:cNvPr>
            <p:cNvSpPr txBox="1"/>
            <p:nvPr/>
          </p:nvSpPr>
          <p:spPr>
            <a:xfrm>
              <a:off x="5213350" y="1327799"/>
              <a:ext cx="238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venir Next LT Pro" panose="020B0504020202020204" pitchFamily="34" charset="0"/>
                </a:rPr>
                <a:t>That </a:t>
              </a:r>
              <a:r>
                <a:rPr lang="en-US" dirty="0" err="1">
                  <a:latin typeface="Avenir Next LT Pro" panose="020B0504020202020204" pitchFamily="34" charset="0"/>
                </a:rPr>
                <a:t>organisation</a:t>
              </a:r>
              <a:endParaRPr lang="en-GB" dirty="0">
                <a:latin typeface="Avenir Next LT Pro" panose="020B05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2042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0846C0-2F84-43C3-99C1-A843A02EF7FB}"/>
              </a:ext>
            </a:extLst>
          </p:cNvPr>
          <p:cNvSpPr txBox="1"/>
          <p:nvPr/>
        </p:nvSpPr>
        <p:spPr>
          <a:xfrm>
            <a:off x="1414983" y="745829"/>
            <a:ext cx="4070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Avenir Next LT Pro Demi" panose="020B0704020202020204" pitchFamily="34" charset="0"/>
              </a:rPr>
              <a:t>To you</a:t>
            </a:r>
            <a:endParaRPr lang="en-GB" sz="3000" b="1" dirty="0">
              <a:latin typeface="Avenir Next LT Pro Demi" panose="020B07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599C3D-E4DF-41E3-8DD6-C47B671C474E}"/>
              </a:ext>
            </a:extLst>
          </p:cNvPr>
          <p:cNvSpPr txBox="1"/>
          <p:nvPr/>
        </p:nvSpPr>
        <p:spPr>
          <a:xfrm>
            <a:off x="440637" y="1536504"/>
            <a:ext cx="4604892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>
              <a:spcAft>
                <a:spcPts val="600"/>
              </a:spcAft>
              <a:buBlip>
                <a:blip r:embed="rId3"/>
              </a:buBlip>
            </a:pPr>
            <a:r>
              <a:rPr lang="en-US" sz="2000" dirty="0">
                <a:latin typeface="Avenir Next LT Pro Light" panose="020B0304020202020204" pitchFamily="34" charset="0"/>
              </a:rPr>
              <a:t>Independent diagnostic</a:t>
            </a:r>
          </a:p>
          <a:p>
            <a:pPr>
              <a:spcAft>
                <a:spcPts val="600"/>
              </a:spcAft>
            </a:pPr>
            <a:endParaRPr lang="en-US" sz="2000" dirty="0">
              <a:latin typeface="Avenir Next LT Pro Light" panose="020B0304020202020204" pitchFamily="34" charset="0"/>
            </a:endParaRPr>
          </a:p>
          <a:p>
            <a:pPr marL="265113" indent="-265113">
              <a:spcAft>
                <a:spcPts val="600"/>
              </a:spcAft>
              <a:buBlip>
                <a:blip r:embed="rId3"/>
              </a:buBlip>
            </a:pPr>
            <a:r>
              <a:rPr lang="en-US" sz="2000" dirty="0">
                <a:latin typeface="Avenir Next LT Pro Light" panose="020B0304020202020204" pitchFamily="34" charset="0"/>
              </a:rPr>
              <a:t>Comparisons via benchmarks</a:t>
            </a:r>
          </a:p>
          <a:p>
            <a:pPr marL="265113" indent="-265113">
              <a:spcAft>
                <a:spcPts val="600"/>
              </a:spcAft>
              <a:buBlip>
                <a:blip r:embed="rId3"/>
              </a:buBlip>
            </a:pPr>
            <a:endParaRPr lang="en-US" sz="2000" dirty="0">
              <a:latin typeface="Avenir Next LT Pro Light" panose="020B0304020202020204" pitchFamily="34" charset="0"/>
            </a:endParaRPr>
          </a:p>
          <a:p>
            <a:pPr marL="265113" indent="-265113">
              <a:spcAft>
                <a:spcPts val="600"/>
              </a:spcAft>
              <a:buBlip>
                <a:blip r:embed="rId3"/>
              </a:buBlip>
            </a:pPr>
            <a:r>
              <a:rPr lang="en-US" sz="2000" dirty="0">
                <a:latin typeface="Avenir Next LT Pro Light" panose="020B0304020202020204" pitchFamily="34" charset="0"/>
              </a:rPr>
              <a:t>Identify problems and needs</a:t>
            </a:r>
          </a:p>
          <a:p>
            <a:pPr marL="265113" indent="-265113">
              <a:spcAft>
                <a:spcPts val="600"/>
              </a:spcAft>
              <a:buBlip>
                <a:blip r:embed="rId3"/>
              </a:buBlip>
            </a:pPr>
            <a:endParaRPr lang="en-US" sz="2000" dirty="0">
              <a:latin typeface="Avenir Next LT Pro Light" panose="020B0304020202020204" pitchFamily="34" charset="0"/>
            </a:endParaRPr>
          </a:p>
          <a:p>
            <a:pPr marL="265113" indent="-265113">
              <a:spcAft>
                <a:spcPts val="600"/>
              </a:spcAft>
              <a:buBlip>
                <a:blip r:embed="rId3"/>
              </a:buBlip>
            </a:pPr>
            <a:r>
              <a:rPr lang="en-US" sz="2000" dirty="0">
                <a:latin typeface="Avenir Next LT Pro Light" panose="020B0304020202020204" pitchFamily="34" charset="0"/>
              </a:rPr>
              <a:t>Evidence to support funding</a:t>
            </a:r>
            <a:br>
              <a:rPr lang="en-US" sz="2000" dirty="0">
                <a:latin typeface="Avenir Next LT Pro Light" panose="020B0304020202020204" pitchFamily="34" charset="0"/>
              </a:rPr>
            </a:br>
            <a:endParaRPr lang="en-US" sz="2000" dirty="0">
              <a:latin typeface="Avenir Next LT Pro Light" panose="020B0304020202020204" pitchFamily="34" charset="0"/>
            </a:endParaRPr>
          </a:p>
          <a:p>
            <a:pPr marL="265113" indent="-265113">
              <a:spcAft>
                <a:spcPts val="600"/>
              </a:spcAft>
              <a:buBlip>
                <a:blip r:embed="rId3"/>
              </a:buBlip>
            </a:pPr>
            <a:r>
              <a:rPr lang="en-US" sz="2000" dirty="0">
                <a:latin typeface="Avenir Next LT Pro Light" panose="020B0304020202020204" pitchFamily="34" charset="0"/>
              </a:rPr>
              <a:t>Baseline established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91C9B0B-CDAD-4F99-AF28-C5F5597ED881}"/>
              </a:ext>
            </a:extLst>
          </p:cNvPr>
          <p:cNvGrpSpPr/>
          <p:nvPr/>
        </p:nvGrpSpPr>
        <p:grpSpPr>
          <a:xfrm>
            <a:off x="5485538" y="745829"/>
            <a:ext cx="5661653" cy="5267165"/>
            <a:chOff x="5107082" y="653041"/>
            <a:chExt cx="4678602" cy="526716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82AB78-2AAD-463A-9A0B-1EFEECD784DF}"/>
                </a:ext>
              </a:extLst>
            </p:cNvPr>
            <p:cNvSpPr txBox="1"/>
            <p:nvPr/>
          </p:nvSpPr>
          <p:spPr>
            <a:xfrm>
              <a:off x="5854302" y="653041"/>
              <a:ext cx="324875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latin typeface="Avenir Next LT Pro Demi" panose="020B0704020202020204" pitchFamily="34" charset="0"/>
                </a:rPr>
                <a:t>To your members</a:t>
              </a:r>
              <a:endParaRPr lang="en-GB" sz="3000" dirty="0">
                <a:latin typeface="Avenir Next LT Pro Demi" panose="020B07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DF792CC-08C5-474F-8613-A2F9D78988CD}"/>
                </a:ext>
              </a:extLst>
            </p:cNvPr>
            <p:cNvSpPr txBox="1"/>
            <p:nvPr/>
          </p:nvSpPr>
          <p:spPr>
            <a:xfrm>
              <a:off x="5107082" y="1442057"/>
              <a:ext cx="4678602" cy="4478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Aft>
                  <a:spcPts val="600"/>
                </a:spcAft>
                <a:buBlip>
                  <a:blip r:embed="rId4"/>
                </a:buBlip>
              </a:pPr>
              <a:r>
                <a:rPr lang="en-US" sz="2000" dirty="0">
                  <a:latin typeface="Avenir Next LT Pro Light" panose="020B0304020202020204" pitchFamily="34" charset="0"/>
                </a:rPr>
                <a:t>Engagement</a:t>
              </a:r>
            </a:p>
            <a:p>
              <a:pPr marL="285750" indent="-285750">
                <a:spcAft>
                  <a:spcPts val="600"/>
                </a:spcAft>
                <a:buBlip>
                  <a:blip r:embed="rId4"/>
                </a:buBlip>
              </a:pPr>
              <a:endParaRPr lang="en-US" sz="2000" dirty="0">
                <a:latin typeface="Avenir Next LT Pro Light" panose="020B0304020202020204" pitchFamily="34" charset="0"/>
              </a:endParaRPr>
            </a:p>
            <a:p>
              <a:pPr marL="285750" indent="-285750">
                <a:spcAft>
                  <a:spcPts val="600"/>
                </a:spcAft>
                <a:buBlip>
                  <a:blip r:embed="rId4"/>
                </a:buBlip>
              </a:pPr>
              <a:r>
                <a:rPr lang="en-US" sz="2000" dirty="0">
                  <a:latin typeface="Avenir Next LT Pro Light" panose="020B0304020202020204" pitchFamily="34" charset="0"/>
                </a:rPr>
                <a:t>Learning</a:t>
              </a:r>
              <a:br>
                <a:rPr lang="en-US" sz="2000" dirty="0">
                  <a:latin typeface="Avenir Next LT Pro Light" panose="020B0304020202020204" pitchFamily="34" charset="0"/>
                </a:rPr>
              </a:br>
              <a:endParaRPr lang="en-US" sz="2000" dirty="0">
                <a:latin typeface="Avenir Next LT Pro Light" panose="020B0304020202020204" pitchFamily="34" charset="0"/>
              </a:endParaRPr>
            </a:p>
            <a:p>
              <a:pPr marL="285750" indent="-285750">
                <a:spcAft>
                  <a:spcPts val="600"/>
                </a:spcAft>
                <a:buBlip>
                  <a:blip r:embed="rId4"/>
                </a:buBlip>
              </a:pPr>
              <a:r>
                <a:rPr lang="en-US" sz="2000" dirty="0">
                  <a:latin typeface="Avenir Next LT Pro Light" panose="020B0304020202020204" pitchFamily="34" charset="0"/>
                </a:rPr>
                <a:t>Leaders and pioneers</a:t>
              </a:r>
              <a:br>
                <a:rPr lang="en-US" sz="2000" dirty="0">
                  <a:latin typeface="Avenir Next LT Pro Light" panose="020B0304020202020204" pitchFamily="34" charset="0"/>
                </a:rPr>
              </a:br>
              <a:endParaRPr lang="en-US" sz="2000" dirty="0">
                <a:latin typeface="Avenir Next LT Pro Light" panose="020B0304020202020204" pitchFamily="34" charset="0"/>
              </a:endParaRPr>
            </a:p>
            <a:p>
              <a:pPr marL="285750" indent="-285750">
                <a:spcAft>
                  <a:spcPts val="600"/>
                </a:spcAft>
                <a:buBlip>
                  <a:blip r:embed="rId4"/>
                </a:buBlip>
              </a:pPr>
              <a:r>
                <a:rPr lang="en-US" sz="2000" dirty="0">
                  <a:latin typeface="Avenir Next LT Pro Light" panose="020B0304020202020204" pitchFamily="34" charset="0"/>
                </a:rPr>
                <a:t>Motivation</a:t>
              </a:r>
            </a:p>
            <a:p>
              <a:pPr marL="285750" indent="-285750">
                <a:spcAft>
                  <a:spcPts val="600"/>
                </a:spcAft>
                <a:buBlip>
                  <a:blip r:embed="rId4"/>
                </a:buBlip>
              </a:pPr>
              <a:endParaRPr lang="en-US" sz="2000" dirty="0">
                <a:latin typeface="Avenir Next LT Pro Light" panose="020B0304020202020204" pitchFamily="34" charset="0"/>
              </a:endParaRPr>
            </a:p>
            <a:p>
              <a:pPr marL="285750" indent="-285750">
                <a:spcAft>
                  <a:spcPts val="600"/>
                </a:spcAft>
                <a:buBlip>
                  <a:blip r:embed="rId4"/>
                </a:buBlip>
              </a:pPr>
              <a:r>
                <a:rPr lang="en-US" sz="2000" dirty="0">
                  <a:latin typeface="Avenir Next LT Pro Light" panose="020B0304020202020204" pitchFamily="34" charset="0"/>
                </a:rPr>
                <a:t>Feel supported</a:t>
              </a:r>
            </a:p>
            <a:p>
              <a:pPr marL="285750" indent="-285750">
                <a:spcAft>
                  <a:spcPts val="600"/>
                </a:spcAft>
                <a:buBlip>
                  <a:blip r:embed="rId4"/>
                </a:buBlip>
              </a:pPr>
              <a:endParaRPr lang="en-US" sz="2000" dirty="0">
                <a:latin typeface="Avenir Next LT Pro Light" panose="020B0304020202020204" pitchFamily="34" charset="0"/>
              </a:endParaRPr>
            </a:p>
            <a:p>
              <a:pPr marL="285750" indent="-285750">
                <a:spcAft>
                  <a:spcPts val="600"/>
                </a:spcAft>
                <a:buBlip>
                  <a:blip r:embed="rId4"/>
                </a:buBlip>
              </a:pPr>
              <a:endParaRPr lang="en-US" sz="2000" dirty="0">
                <a:latin typeface="Avenir Next LT Pro Light" panose="020B0304020202020204" pitchFamily="34" charset="0"/>
              </a:endParaRPr>
            </a:p>
            <a:p>
              <a:pPr marL="285750" indent="-285750">
                <a:spcAft>
                  <a:spcPts val="600"/>
                </a:spcAft>
                <a:buBlip>
                  <a:blip r:embed="rId4"/>
                </a:buBlip>
              </a:pPr>
              <a:endParaRPr lang="en-US" sz="2000" dirty="0">
                <a:latin typeface="Avenir Next LT Pro Light" panose="020B0304020202020204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319CC2A-B1C4-4106-A3F2-8577C8559CF5}"/>
              </a:ext>
            </a:extLst>
          </p:cNvPr>
          <p:cNvSpPr txBox="1"/>
          <p:nvPr/>
        </p:nvSpPr>
        <p:spPr>
          <a:xfrm>
            <a:off x="3080086" y="90001"/>
            <a:ext cx="4070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Avenir Next LT Pro Demi" panose="020B0704020202020204" pitchFamily="34" charset="0"/>
              </a:rPr>
              <a:t>Immediate benefits</a:t>
            </a:r>
            <a:endParaRPr lang="en-GB" sz="3000" b="1" dirty="0">
              <a:latin typeface="Avenir Next LT Pro Demi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30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E5196E-5868-49BB-934A-2044C3488EBB}"/>
              </a:ext>
            </a:extLst>
          </p:cNvPr>
          <p:cNvSpPr txBox="1"/>
          <p:nvPr/>
        </p:nvSpPr>
        <p:spPr>
          <a:xfrm>
            <a:off x="502798" y="479257"/>
            <a:ext cx="11186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venir Next LT Pro Demi" panose="020B0704020202020204" pitchFamily="34" charset="0"/>
              </a:rPr>
              <a:t>Long term potential benefits</a:t>
            </a:r>
            <a:endParaRPr lang="en-GB" sz="3600" b="1" dirty="0">
              <a:latin typeface="Avenir Next LT Pro Demi" panose="020B07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7EE8FD-56B3-41EB-A743-C117C81F87BF}"/>
              </a:ext>
            </a:extLst>
          </p:cNvPr>
          <p:cNvSpPr txBox="1"/>
          <p:nvPr/>
        </p:nvSpPr>
        <p:spPr>
          <a:xfrm>
            <a:off x="882316" y="1520785"/>
            <a:ext cx="995269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6100" indent="-546100">
              <a:buBlip>
                <a:blip r:embed="rId3"/>
              </a:buBlip>
            </a:pPr>
            <a:r>
              <a:rPr lang="en-GB" sz="2800" dirty="0">
                <a:latin typeface="Avenir Next LT Pro Light" panose="020B0304020202020204" pitchFamily="34" charset="0"/>
              </a:rPr>
              <a:t>Strategic approach</a:t>
            </a:r>
          </a:p>
          <a:p>
            <a:endParaRPr lang="en-GB" sz="2800" dirty="0">
              <a:latin typeface="Avenir Next LT Pro Light" panose="020B0304020202020204" pitchFamily="34" charset="0"/>
            </a:endParaRPr>
          </a:p>
          <a:p>
            <a:pPr marL="546100" indent="-546100">
              <a:buBlip>
                <a:blip r:embed="rId3"/>
              </a:buBlip>
            </a:pPr>
            <a:r>
              <a:rPr lang="en-GB" sz="2800" dirty="0">
                <a:latin typeface="Avenir Next LT Pro Light" panose="020B0304020202020204" pitchFamily="34" charset="0"/>
              </a:rPr>
              <a:t>Economies of scale</a:t>
            </a:r>
          </a:p>
          <a:p>
            <a:endParaRPr lang="en-GB" sz="2800" dirty="0">
              <a:latin typeface="Avenir Next LT Pro Light" panose="020B0304020202020204" pitchFamily="34" charset="0"/>
            </a:endParaRPr>
          </a:p>
          <a:p>
            <a:pPr marL="546100" indent="-546100">
              <a:buBlip>
                <a:blip r:embed="rId3"/>
              </a:buBlip>
            </a:pPr>
            <a:r>
              <a:rPr lang="en-GB" sz="2800" dirty="0">
                <a:latin typeface="Avenir Next LT Pro Light" panose="020B0304020202020204" pitchFamily="34" charset="0"/>
              </a:rPr>
              <a:t>Peer Learning</a:t>
            </a:r>
          </a:p>
          <a:p>
            <a:pPr marL="546100" indent="-546100">
              <a:buBlip>
                <a:blip r:embed="rId3"/>
              </a:buBlip>
            </a:pPr>
            <a:endParaRPr lang="en-GB" sz="2800" dirty="0">
              <a:latin typeface="Avenir Next LT Pro Light" panose="020B0304020202020204" pitchFamily="34" charset="0"/>
            </a:endParaRPr>
          </a:p>
          <a:p>
            <a:pPr marL="546100" indent="-546100">
              <a:buBlip>
                <a:blip r:embed="rId3"/>
              </a:buBlip>
            </a:pPr>
            <a:r>
              <a:rPr lang="en-GB" sz="2800" dirty="0">
                <a:latin typeface="Avenir Next LT Pro Light" panose="020B0304020202020204" pitchFamily="34" charset="0"/>
              </a:rPr>
              <a:t>Accelerated data maturity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3702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0846C0-2F84-43C3-99C1-A843A02EF7FB}"/>
              </a:ext>
            </a:extLst>
          </p:cNvPr>
          <p:cNvSpPr txBox="1"/>
          <p:nvPr/>
        </p:nvSpPr>
        <p:spPr>
          <a:xfrm>
            <a:off x="376006" y="385107"/>
            <a:ext cx="80012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Avenir Next LT Pro Demi" panose="020B0704020202020204" pitchFamily="34" charset="0"/>
              </a:rPr>
              <a:t>How we can help you and your members</a:t>
            </a:r>
            <a:endParaRPr lang="en-GB" sz="3000" b="1" dirty="0">
              <a:latin typeface="Avenir Next LT Pro Demi" panose="020B07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9BEF716-E90E-47B5-BE82-367B07EABA47}"/>
              </a:ext>
            </a:extLst>
          </p:cNvPr>
          <p:cNvGrpSpPr/>
          <p:nvPr/>
        </p:nvGrpSpPr>
        <p:grpSpPr>
          <a:xfrm>
            <a:off x="340918" y="1435275"/>
            <a:ext cx="3543990" cy="5080381"/>
            <a:chOff x="340918" y="1435275"/>
            <a:chExt cx="3543990" cy="5080381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4A0687E4-5BFC-4F65-B033-BF88CB9B1632}"/>
                </a:ext>
              </a:extLst>
            </p:cNvPr>
            <p:cNvSpPr/>
            <p:nvPr/>
          </p:nvSpPr>
          <p:spPr>
            <a:xfrm>
              <a:off x="356908" y="1435275"/>
              <a:ext cx="3528000" cy="5080381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297A6D6-4E18-4100-8FD3-478F90C7D375}"/>
                </a:ext>
              </a:extLst>
            </p:cNvPr>
            <p:cNvSpPr txBox="1"/>
            <p:nvPr/>
          </p:nvSpPr>
          <p:spPr>
            <a:xfrm>
              <a:off x="340918" y="3087237"/>
              <a:ext cx="3527999" cy="323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venir Next LT Pro Light" panose="020B0304020202020204" pitchFamily="34" charset="0"/>
                </a:rPr>
                <a:t>Share our free Data Maturity Assessment tool with your</a:t>
              </a:r>
            </a:p>
            <a:p>
              <a:pPr algn="ctr"/>
              <a:r>
                <a:rPr lang="en-US" sz="2000" dirty="0">
                  <a:latin typeface="Avenir Next LT Pro Light" panose="020B0304020202020204" pitchFamily="34" charset="0"/>
                </a:rPr>
                <a:t>not-for-profit members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>
                <a:latin typeface="Avenir Next LT Pro Light" panose="020B0304020202020204" pitchFamily="34" charset="0"/>
              </a:endParaRPr>
            </a:p>
            <a:p>
              <a:pPr algn="ctr"/>
              <a:r>
                <a:rPr lang="en-US" sz="1800" dirty="0">
                  <a:latin typeface="Avenir Next LT Pro Light" panose="020B0304020202020204" pitchFamily="34" charset="0"/>
                </a:rPr>
                <a:t>Try it here</a:t>
              </a:r>
            </a:p>
            <a:p>
              <a:pPr algn="ctr"/>
              <a:endParaRPr lang="en-US" dirty="0">
                <a:latin typeface="Avenir Next LT Pro Light" panose="020B0304020202020204" pitchFamily="34" charset="0"/>
              </a:endParaRPr>
            </a:p>
            <a:p>
              <a:pPr algn="ctr"/>
              <a:r>
                <a:rPr lang="en-US" sz="1800" b="1" dirty="0">
                  <a:solidFill>
                    <a:schemeClr val="tx1"/>
                  </a:solidFill>
                  <a:latin typeface="Avenir Next LT Pro Light" panose="020B0304020202020204" pitchFamily="34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dataorchard.org.uk/</a:t>
              </a:r>
              <a:r>
                <a:rPr lang="en-US" sz="1800" b="1" dirty="0" err="1">
                  <a:solidFill>
                    <a:schemeClr val="tx1"/>
                  </a:solidFill>
                  <a:latin typeface="Avenir Next LT Pro Light" panose="020B0304020202020204" pitchFamily="34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dma</a:t>
              </a:r>
              <a:endParaRPr lang="en-US" sz="1800" b="1" dirty="0">
                <a:latin typeface="Avenir Next LT Pro Light" panose="020B0304020202020204" pitchFamily="34" charset="0"/>
              </a:endParaRPr>
            </a:p>
            <a:p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FA6D742-E3E6-4E4A-B2C6-AF808A4C92F9}"/>
                </a:ext>
              </a:extLst>
            </p:cNvPr>
            <p:cNvSpPr txBox="1"/>
            <p:nvPr/>
          </p:nvSpPr>
          <p:spPr>
            <a:xfrm>
              <a:off x="936145" y="1739604"/>
              <a:ext cx="22454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venir Next LT Pro Light" panose="020B0304020202020204" pitchFamily="34" charset="0"/>
                </a:rPr>
                <a:t>Free</a:t>
              </a:r>
            </a:p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venir Next LT Pro Light" panose="020B0304020202020204" pitchFamily="34" charset="0"/>
                </a:rPr>
                <a:t>Individual</a:t>
              </a:r>
              <a:endParaRPr lang="en-GB" sz="2400" b="1" dirty="0">
                <a:solidFill>
                  <a:schemeClr val="bg1"/>
                </a:solidFill>
                <a:latin typeface="Avenir Next LT Pro Light" panose="020B0304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783E924-FA8B-4F02-A910-821B96642544}"/>
              </a:ext>
            </a:extLst>
          </p:cNvPr>
          <p:cNvGrpSpPr/>
          <p:nvPr/>
        </p:nvGrpSpPr>
        <p:grpSpPr>
          <a:xfrm>
            <a:off x="4367073" y="1452949"/>
            <a:ext cx="3528000" cy="5178689"/>
            <a:chOff x="4484445" y="1452949"/>
            <a:chExt cx="3528000" cy="5178689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A659CACF-2433-437B-B59E-6426DA53E1A3}"/>
                </a:ext>
              </a:extLst>
            </p:cNvPr>
            <p:cNvSpPr/>
            <p:nvPr/>
          </p:nvSpPr>
          <p:spPr>
            <a:xfrm>
              <a:off x="4484445" y="1452949"/>
              <a:ext cx="3528000" cy="5078312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1E268A1-ADD0-4158-B8B0-CFC182145F15}"/>
                </a:ext>
              </a:extLst>
            </p:cNvPr>
            <p:cNvSpPr txBox="1"/>
            <p:nvPr/>
          </p:nvSpPr>
          <p:spPr>
            <a:xfrm>
              <a:off x="4976398" y="1630093"/>
              <a:ext cx="23569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venir Next LT Pro Light" panose="020B0304020202020204" pitchFamily="34" charset="0"/>
                </a:rPr>
                <a:t>Discounted</a:t>
              </a:r>
            </a:p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Avenir Next LT Pro Light" panose="020B0304020202020204" pitchFamily="34" charset="0"/>
                </a:rPr>
                <a:t>Organisational</a:t>
              </a:r>
              <a:endParaRPr lang="en-GB" sz="2400" b="1" dirty="0">
                <a:solidFill>
                  <a:schemeClr val="bg1"/>
                </a:solidFill>
                <a:latin typeface="Avenir Next LT Pro Light" panose="020B03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0DE230C-E035-43BD-AFCD-DEF79426748D}"/>
                </a:ext>
              </a:extLst>
            </p:cNvPr>
            <p:cNvSpPr txBox="1"/>
            <p:nvPr/>
          </p:nvSpPr>
          <p:spPr>
            <a:xfrm>
              <a:off x="4620611" y="2661320"/>
              <a:ext cx="3154861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venir Next LT Pro Light" panose="020B0304020202020204" pitchFamily="34" charset="0"/>
                </a:rPr>
                <a:t>Offer </a:t>
              </a:r>
              <a:r>
                <a:rPr lang="en-US" dirty="0" err="1">
                  <a:latin typeface="Avenir Next LT Pro Light" panose="020B0304020202020204" pitchFamily="34" charset="0"/>
                </a:rPr>
                <a:t>customised</a:t>
              </a:r>
              <a:r>
                <a:rPr lang="en-US" dirty="0">
                  <a:latin typeface="Avenir Next LT Pro Light" panose="020B0304020202020204" pitchFamily="34" charset="0"/>
                </a:rPr>
                <a:t> </a:t>
              </a:r>
              <a:r>
                <a:rPr lang="en-US" dirty="0" err="1">
                  <a:latin typeface="Avenir Next LT Pro Light" panose="020B0304020202020204" pitchFamily="34" charset="0"/>
                </a:rPr>
                <a:t>organisational</a:t>
              </a:r>
              <a:r>
                <a:rPr lang="en-US" dirty="0">
                  <a:latin typeface="Avenir Next LT Pro Light" panose="020B0304020202020204" pitchFamily="34" charset="0"/>
                </a:rPr>
                <a:t> Data Maturity Assessments to your members</a:t>
              </a:r>
            </a:p>
            <a:p>
              <a:pPr algn="ctr"/>
              <a:endParaRPr lang="en-US" dirty="0">
                <a:latin typeface="Avenir Next LT Pro Light" panose="020B0304020202020204" pitchFamily="34" charset="0"/>
              </a:endParaRPr>
            </a:p>
            <a:p>
              <a:pPr algn="ctr"/>
              <a:r>
                <a:rPr lang="en-US" dirty="0">
                  <a:latin typeface="Avenir Next LT Pro Light" panose="020B0304020202020204" pitchFamily="34" charset="0"/>
                </a:rPr>
                <a:t>10% re-seller discount for not-for-profits</a:t>
              </a:r>
            </a:p>
            <a:p>
              <a:pPr algn="ctr"/>
              <a:endParaRPr lang="en-US" dirty="0">
                <a:latin typeface="Avenir Next LT Pro Light" panose="020B0304020202020204" pitchFamily="34" charset="0"/>
              </a:endParaRPr>
            </a:p>
            <a:p>
              <a:pPr algn="ctr"/>
              <a:endParaRPr lang="en-US" dirty="0">
                <a:latin typeface="Avenir Next LT Pro Light" panose="020B0304020202020204" pitchFamily="34" charset="0"/>
              </a:endParaRPr>
            </a:p>
            <a:p>
              <a:pPr algn="ctr"/>
              <a:r>
                <a:rPr lang="en-US" dirty="0">
                  <a:latin typeface="Avenir Next LT Pro Light" panose="020B0304020202020204" pitchFamily="34" charset="0"/>
                </a:rPr>
                <a:t>Book a call</a:t>
              </a:r>
            </a:p>
            <a:p>
              <a:pPr algn="ctr"/>
              <a:endParaRPr lang="en-US" dirty="0">
                <a:latin typeface="Avenir Next LT Pro Light" panose="020B0304020202020204" pitchFamily="34" charset="0"/>
              </a:endParaRPr>
            </a:p>
            <a:p>
              <a:pPr algn="ctr"/>
              <a:r>
                <a:rPr lang="en-US" b="1" u="sng" dirty="0">
                  <a:latin typeface="Avenir Next LT Pro Light" panose="020B0304020202020204" pitchFamily="34" charset="0"/>
                </a:rPr>
                <a:t>dataorchard.org.uk/agency</a:t>
              </a:r>
            </a:p>
            <a:p>
              <a:pPr algn="ctr"/>
              <a:endParaRPr lang="en-US" dirty="0">
                <a:latin typeface="Avenir Next LT Pro Light" panose="020B0304020202020204" pitchFamily="34" charset="0"/>
              </a:endParaRPr>
            </a:p>
            <a:p>
              <a:pPr algn="ctr"/>
              <a:endParaRPr lang="en-GB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496015-8BDA-4EDD-9A90-4F15608095D4}"/>
              </a:ext>
            </a:extLst>
          </p:cNvPr>
          <p:cNvGrpSpPr/>
          <p:nvPr/>
        </p:nvGrpSpPr>
        <p:grpSpPr>
          <a:xfrm>
            <a:off x="8377239" y="1429862"/>
            <a:ext cx="3528000" cy="5091208"/>
            <a:chOff x="8377239" y="1429862"/>
            <a:chExt cx="3528000" cy="5091208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E67A718-5B24-4D5E-87E7-1EE105AE7563}"/>
                </a:ext>
              </a:extLst>
            </p:cNvPr>
            <p:cNvSpPr/>
            <p:nvPr/>
          </p:nvSpPr>
          <p:spPr>
            <a:xfrm>
              <a:off x="8377239" y="1429862"/>
              <a:ext cx="3528000" cy="5091208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AFAF11E-8EEE-470D-B5CD-26106632954D}"/>
                </a:ext>
              </a:extLst>
            </p:cNvPr>
            <p:cNvSpPr txBox="1"/>
            <p:nvPr/>
          </p:nvSpPr>
          <p:spPr>
            <a:xfrm>
              <a:off x="8563808" y="1630093"/>
              <a:ext cx="30224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venir Next LT Pro Light" panose="020B0304020202020204" pitchFamily="34" charset="0"/>
                </a:rPr>
                <a:t>Special</a:t>
              </a:r>
            </a:p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venir Next LT Pro Light" panose="020B0304020202020204" pitchFamily="34" charset="0"/>
                </a:rPr>
                <a:t> Cohort Assessment</a:t>
              </a:r>
              <a:endParaRPr lang="en-GB" sz="2400" b="1" dirty="0">
                <a:solidFill>
                  <a:schemeClr val="bg1"/>
                </a:solidFill>
                <a:latin typeface="Avenir Next LT Pro Light" panose="020B03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FFA95F5-E874-47FF-894C-F7CFDF06B8AB}"/>
                </a:ext>
              </a:extLst>
            </p:cNvPr>
            <p:cNvSpPr txBox="1"/>
            <p:nvPr/>
          </p:nvSpPr>
          <p:spPr>
            <a:xfrm>
              <a:off x="8563808" y="2661320"/>
              <a:ext cx="3154861" cy="369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venir Next LT Pro Light" panose="020B0304020202020204" pitchFamily="34" charset="0"/>
                </a:rPr>
                <a:t>Negotiable package pricing for cohorts of members</a:t>
              </a:r>
            </a:p>
            <a:p>
              <a:pPr algn="ctr"/>
              <a:endParaRPr lang="en-US" dirty="0">
                <a:latin typeface="Avenir Next LT Pro Light" panose="020B0304020202020204" pitchFamily="34" charset="0"/>
              </a:endParaRPr>
            </a:p>
            <a:p>
              <a:pPr algn="ctr"/>
              <a:endParaRPr lang="en-US" dirty="0">
                <a:latin typeface="Avenir Next LT Pro Light" panose="020B0304020202020204" pitchFamily="34" charset="0"/>
              </a:endParaRPr>
            </a:p>
            <a:p>
              <a:pPr algn="ctr"/>
              <a:endParaRPr lang="en-US" dirty="0">
                <a:latin typeface="Avenir Next LT Pro Light" panose="020B0304020202020204" pitchFamily="34" charset="0"/>
              </a:endParaRPr>
            </a:p>
            <a:p>
              <a:pPr algn="ctr"/>
              <a:endParaRPr lang="en-US" dirty="0">
                <a:latin typeface="Avenir Next LT Pro Light" panose="020B0304020202020204" pitchFamily="34" charset="0"/>
              </a:endParaRPr>
            </a:p>
            <a:p>
              <a:pPr algn="ctr"/>
              <a:endParaRPr lang="en-US" dirty="0">
                <a:latin typeface="Avenir Next LT Pro Light" panose="020B0304020202020204" pitchFamily="34" charset="0"/>
              </a:endParaRPr>
            </a:p>
            <a:p>
              <a:pPr algn="ctr"/>
              <a:endParaRPr lang="en-US" dirty="0">
                <a:latin typeface="Avenir Next LT Pro Light" panose="020B0304020202020204" pitchFamily="34" charset="0"/>
              </a:endParaRPr>
            </a:p>
            <a:p>
              <a:pPr algn="ctr"/>
              <a:endParaRPr lang="en-US" dirty="0">
                <a:latin typeface="Avenir Next LT Pro Light" panose="020B0304020202020204" pitchFamily="34" charset="0"/>
              </a:endParaRPr>
            </a:p>
            <a:p>
              <a:pPr algn="ctr"/>
              <a:r>
                <a:rPr lang="en-US" dirty="0">
                  <a:latin typeface="Avenir Next LT Pro Light" panose="020B0304020202020204" pitchFamily="34" charset="0"/>
                </a:rPr>
                <a:t>Book a call</a:t>
              </a:r>
            </a:p>
            <a:p>
              <a:pPr algn="ctr"/>
              <a:endParaRPr lang="en-US" dirty="0">
                <a:latin typeface="Avenir Next LT Pro Light" panose="020B0304020202020204" pitchFamily="34" charset="0"/>
              </a:endParaRPr>
            </a:p>
            <a:p>
              <a:pPr algn="ctr"/>
              <a:r>
                <a:rPr lang="en-US" b="1" u="sng" dirty="0">
                  <a:latin typeface="Avenir Next LT Pro Light" panose="020B0304020202020204" pitchFamily="34" charset="0"/>
                </a:rPr>
                <a:t>dataorchard.org.uk/cohort</a:t>
              </a:r>
            </a:p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01521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51783593-4109-4677-92B8-AF9C6A454C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689" y="556374"/>
            <a:ext cx="7538311" cy="58631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4CC240-DA47-4386-9392-ED2D1B681C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7367" y="1365111"/>
            <a:ext cx="6388564" cy="44719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88D7D7-A8CA-4753-93F0-969BEE4BD9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8300" y="1365111"/>
            <a:ext cx="6577631" cy="4604342"/>
          </a:xfrm>
          <a:prstGeom prst="rect">
            <a:avLst/>
          </a:prstGeom>
        </p:spPr>
      </p:pic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7A179140-16DA-4C4F-BE87-2BEA74B198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02" y="556374"/>
            <a:ext cx="4061637" cy="5745251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8479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9C07C8-09D6-4225-BC3A-8592009A4FE8}"/>
              </a:ext>
            </a:extLst>
          </p:cNvPr>
          <p:cNvSpPr txBox="1"/>
          <p:nvPr/>
        </p:nvSpPr>
        <p:spPr>
          <a:xfrm>
            <a:off x="501274" y="3210644"/>
            <a:ext cx="9533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venir Next LT Pro Demi" panose="020B0704020202020204" pitchFamily="34" charset="0"/>
              </a:rPr>
              <a:t>What do we mean by data?</a:t>
            </a:r>
            <a:endParaRPr lang="en-GB" sz="4400" dirty="0">
              <a:latin typeface="Avenir Next LT Pro" panose="020B05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76B5D6-3F1C-4473-9F89-EAC20D9D36A9}"/>
              </a:ext>
            </a:extLst>
          </p:cNvPr>
          <p:cNvSpPr txBox="1"/>
          <p:nvPr/>
        </p:nvSpPr>
        <p:spPr>
          <a:xfrm>
            <a:off x="613611" y="1421852"/>
            <a:ext cx="97233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venir Next LT Pro Light" panose="020B0304020202020204" pitchFamily="34" charset="0"/>
              </a:rPr>
              <a:t>An </a:t>
            </a:r>
            <a:r>
              <a:rPr lang="en-US" sz="2800" dirty="0" err="1">
                <a:latin typeface="Avenir Next LT Pro Light" panose="020B0304020202020204" pitchFamily="34" charset="0"/>
              </a:rPr>
              <a:t>organisation’s</a:t>
            </a:r>
            <a:r>
              <a:rPr lang="en-US" sz="2800" dirty="0">
                <a:latin typeface="Avenir Next LT Pro Light" panose="020B0304020202020204" pitchFamily="34" charset="0"/>
              </a:rPr>
              <a:t> journey towards improvement and increased capability in using data</a:t>
            </a:r>
            <a:endParaRPr lang="en-GB" sz="2800" dirty="0">
              <a:latin typeface="Avenir Next LT Pro Light" panose="020B03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D0D36C-6278-440E-9EBF-35BC0481130E}"/>
              </a:ext>
            </a:extLst>
          </p:cNvPr>
          <p:cNvSpPr txBox="1"/>
          <p:nvPr/>
        </p:nvSpPr>
        <p:spPr>
          <a:xfrm>
            <a:off x="617098" y="684971"/>
            <a:ext cx="9533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venir Next LT Pro Demi" panose="020B0704020202020204" pitchFamily="34" charset="0"/>
              </a:rPr>
              <a:t>What is data maturity?</a:t>
            </a:r>
            <a:endParaRPr lang="en-GB" sz="4400" dirty="0">
              <a:latin typeface="Avenir Next LT Pro" panose="020B05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B3A6E5-ACD8-4463-A2CE-C6A91B15D0AB}"/>
              </a:ext>
            </a:extLst>
          </p:cNvPr>
          <p:cNvSpPr txBox="1"/>
          <p:nvPr/>
        </p:nvSpPr>
        <p:spPr>
          <a:xfrm>
            <a:off x="613612" y="3947525"/>
            <a:ext cx="97233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venir Next LT Pro Light" panose="020B0304020202020204" pitchFamily="34" charset="0"/>
              </a:rPr>
              <a:t>When we say 'data' we have a broad definition. We include all the types of information an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Avenir Next LT Pro Light" panose="020B0304020202020204" pitchFamily="34" charset="0"/>
              </a:rPr>
              <a:t>organisation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venir Next LT Pro Light" panose="020B0304020202020204" pitchFamily="34" charset="0"/>
              </a:rPr>
              <a:t> collects, stores, analyses, and uses. It can be recorded in many formats: numbers, words, images, video, maps.</a:t>
            </a:r>
            <a:endParaRPr lang="en-GB" sz="2800" dirty="0"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950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554143-0E9B-4283-9534-7B2B68C363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3352" y="0"/>
            <a:ext cx="97007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7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59F30F-4FCF-4ED9-9BB6-7CE5231775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1870" y="155570"/>
            <a:ext cx="9480696" cy="67024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A86615-A7BA-4127-9089-7E1C7A27C6C4}"/>
              </a:ext>
            </a:extLst>
          </p:cNvPr>
          <p:cNvSpPr txBox="1"/>
          <p:nvPr/>
        </p:nvSpPr>
        <p:spPr>
          <a:xfrm>
            <a:off x="1185011" y="0"/>
            <a:ext cx="73866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venir Next LT Pro Demi" panose="020B0704020202020204" pitchFamily="34" charset="0"/>
              </a:rPr>
              <a:t>About the data maturity assessment</a:t>
            </a:r>
            <a:endParaRPr lang="en-GB" sz="3000" dirty="0">
              <a:latin typeface="Avenir Next LT Pro Demi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18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428;p23" descr="Picture 99">
            <a:extLst>
              <a:ext uri="{FF2B5EF4-FFF2-40B4-BE49-F238E27FC236}">
                <a16:creationId xmlns:a16="http://schemas.microsoft.com/office/drawing/2014/main" id="{3D270F6E-DFDE-B44A-B0A1-B9DE802138E8}"/>
              </a:ext>
            </a:extLst>
          </p:cNvPr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437485" y="1465913"/>
            <a:ext cx="3504324" cy="350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432;p23" descr="Picture 100">
            <a:extLst>
              <a:ext uri="{FF2B5EF4-FFF2-40B4-BE49-F238E27FC236}">
                <a16:creationId xmlns:a16="http://schemas.microsoft.com/office/drawing/2014/main" id="{42EA5D7C-A6DD-FA4F-837A-E83D3B27798A}"/>
              </a:ext>
            </a:extLst>
          </p:cNvPr>
          <p:cNvPicPr preferRelativeResize="0"/>
          <p:nvPr/>
        </p:nvPicPr>
        <p:blipFill rotWithShape="1"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4251626" y="1465913"/>
            <a:ext cx="3504324" cy="350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436;p23" descr="Lightbulb2.png">
            <a:extLst>
              <a:ext uri="{FF2B5EF4-FFF2-40B4-BE49-F238E27FC236}">
                <a16:creationId xmlns:a16="http://schemas.microsoft.com/office/drawing/2014/main" id="{C8860E34-F15C-5048-9C7D-9B70DDD4B649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34228" t="25003" r="43264" b="25003"/>
          <a:stretch/>
        </p:blipFill>
        <p:spPr>
          <a:xfrm>
            <a:off x="7467589" y="1340933"/>
            <a:ext cx="2963730" cy="37030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943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Google Shape;468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2216" r="27969"/>
          <a:stretch/>
        </p:blipFill>
        <p:spPr>
          <a:xfrm>
            <a:off x="1990535" y="3743558"/>
            <a:ext cx="1974983" cy="2230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31255" t="22963" r="36935" b="29905"/>
          <a:stretch/>
        </p:blipFill>
        <p:spPr>
          <a:xfrm>
            <a:off x="4947269" y="3945146"/>
            <a:ext cx="2630449" cy="2192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9894" t="20197" r="34152" b="17048"/>
          <a:stretch/>
        </p:blipFill>
        <p:spPr>
          <a:xfrm>
            <a:off x="8468124" y="3793901"/>
            <a:ext cx="2331542" cy="2289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6DC9E46-0938-B545-8DED-1125609B4117}"/>
              </a:ext>
            </a:extLst>
          </p:cNvPr>
          <p:cNvGrpSpPr/>
          <p:nvPr/>
        </p:nvGrpSpPr>
        <p:grpSpPr>
          <a:xfrm>
            <a:off x="2021564" y="516031"/>
            <a:ext cx="8201985" cy="3003550"/>
            <a:chOff x="4043127" y="1032061"/>
            <a:chExt cx="16403970" cy="60071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D6A1D9D-A844-0E40-A562-E0D575B7B3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77127" y="1032061"/>
              <a:ext cx="5778500" cy="60071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B12A357-75F6-C344-8614-3015D469D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43127" y="1032061"/>
              <a:ext cx="5778500" cy="60071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2F50D89-2428-7E4D-BEAA-6A91495FD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668597" y="1032061"/>
              <a:ext cx="5778500" cy="60071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E5C496-AD68-492E-BC13-72AB5A4BF67C}"/>
              </a:ext>
            </a:extLst>
          </p:cNvPr>
          <p:cNvSpPr txBox="1"/>
          <p:nvPr/>
        </p:nvSpPr>
        <p:spPr>
          <a:xfrm>
            <a:off x="2319361" y="275315"/>
            <a:ext cx="5214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Orchard’s Theory of Change for Data Maturity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E385B3-17E1-4CBF-8D78-AF87520F67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328"/>
          <a:stretch/>
        </p:blipFill>
        <p:spPr>
          <a:xfrm>
            <a:off x="0" y="0"/>
            <a:ext cx="1910687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EE9662-1D48-2AAD-143D-4665AE104E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1" t="11064" r="65236"/>
          <a:stretch/>
        </p:blipFill>
        <p:spPr>
          <a:xfrm>
            <a:off x="2033517" y="758799"/>
            <a:ext cx="2347415" cy="60992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43D7E2-236A-FFEE-BEA0-FE9BE4626E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0" t="11564" r="49788" b="11439"/>
          <a:stretch/>
        </p:blipFill>
        <p:spPr>
          <a:xfrm>
            <a:off x="4371835" y="911199"/>
            <a:ext cx="1910687" cy="5052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F3B065-5A9A-0335-87E4-1D038810B9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12" t="11064" r="33177" b="15257"/>
          <a:stretch/>
        </p:blipFill>
        <p:spPr>
          <a:xfrm>
            <a:off x="6306974" y="758799"/>
            <a:ext cx="2025176" cy="5052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C53483-AC88-7910-04D3-A06640F828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12" t="9997" r="17591" b="20690"/>
          <a:stretch/>
        </p:blipFill>
        <p:spPr>
          <a:xfrm>
            <a:off x="8356602" y="908502"/>
            <a:ext cx="1926042" cy="47534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3437A7-0AD3-D802-F99C-634D71F1C2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3" b="28192"/>
          <a:stretch/>
        </p:blipFill>
        <p:spPr>
          <a:xfrm>
            <a:off x="10233847" y="288880"/>
            <a:ext cx="2194162" cy="492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3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2710B0-73CD-81F1-7A33-76AAF17AA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3941" y="0"/>
            <a:ext cx="63441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24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91864DB-91E6-4316-AA4F-8A0888048A3B}"/>
              </a:ext>
            </a:extLst>
          </p:cNvPr>
          <p:cNvGrpSpPr/>
          <p:nvPr/>
        </p:nvGrpSpPr>
        <p:grpSpPr>
          <a:xfrm>
            <a:off x="350510" y="439496"/>
            <a:ext cx="3292422" cy="2111080"/>
            <a:chOff x="3222400" y="1076633"/>
            <a:chExt cx="2772096" cy="200274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570BE75-CF14-4483-80A6-DEC67B019E2B}"/>
                </a:ext>
              </a:extLst>
            </p:cNvPr>
            <p:cNvSpPr txBox="1"/>
            <p:nvPr/>
          </p:nvSpPr>
          <p:spPr>
            <a:xfrm>
              <a:off x="3222400" y="2648232"/>
              <a:ext cx="2765838" cy="431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1" dirty="0">
                  <a:solidFill>
                    <a:schemeClr val="accent5"/>
                  </a:solidFill>
                </a:rPr>
                <a:t>One user takes an assessment, receives a self assessment report and takes action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43F85ED-0DB8-46B1-9C57-1490C9F99D69}"/>
                </a:ext>
              </a:extLst>
            </p:cNvPr>
            <p:cNvGrpSpPr/>
            <p:nvPr/>
          </p:nvGrpSpPr>
          <p:grpSpPr>
            <a:xfrm>
              <a:off x="3262078" y="1884686"/>
              <a:ext cx="2732418" cy="738552"/>
              <a:chOff x="3098214" y="2259150"/>
              <a:chExt cx="2886230" cy="738552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459DADCC-8500-4D6C-83A4-3D8957526FD7}"/>
                  </a:ext>
                </a:extLst>
              </p:cNvPr>
              <p:cNvGrpSpPr/>
              <p:nvPr/>
            </p:nvGrpSpPr>
            <p:grpSpPr>
              <a:xfrm>
                <a:off x="3098214" y="2259150"/>
                <a:ext cx="2886230" cy="738552"/>
                <a:chOff x="1330339" y="713699"/>
                <a:chExt cx="2886230" cy="738552"/>
              </a:xfrm>
            </p:grpSpPr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AAF13516-3F9F-4B82-B9BE-22DC9B30CC82}"/>
                    </a:ext>
                  </a:extLst>
                </p:cNvPr>
                <p:cNvGrpSpPr/>
                <p:nvPr/>
              </p:nvGrpSpPr>
              <p:grpSpPr>
                <a:xfrm>
                  <a:off x="1330339" y="758420"/>
                  <a:ext cx="2080897" cy="649111"/>
                  <a:chOff x="194234" y="2779931"/>
                  <a:chExt cx="2490696" cy="776943"/>
                </a:xfrm>
              </p:grpSpPr>
              <p:pic>
                <p:nvPicPr>
                  <p:cNvPr id="15" name="Picture 14">
                    <a:extLst>
                      <a:ext uri="{FF2B5EF4-FFF2-40B4-BE49-F238E27FC236}">
                        <a16:creationId xmlns:a16="http://schemas.microsoft.com/office/drawing/2014/main" id="{89437287-6E86-4686-ACF0-B16F69C21F6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94234" y="2779931"/>
                    <a:ext cx="776943" cy="776943"/>
                  </a:xfrm>
                  <a:prstGeom prst="rect">
                    <a:avLst/>
                  </a:prstGeom>
                </p:spPr>
              </p:pic>
              <p:pic>
                <p:nvPicPr>
                  <p:cNvPr id="16" name="Picture 15">
                    <a:extLst>
                      <a:ext uri="{FF2B5EF4-FFF2-40B4-BE49-F238E27FC236}">
                        <a16:creationId xmlns:a16="http://schemas.microsoft.com/office/drawing/2014/main" id="{ED424B13-9247-4328-A7D6-8F980711225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51110" y="2779931"/>
                    <a:ext cx="776943" cy="776943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16">
                    <a:extLst>
                      <a:ext uri="{FF2B5EF4-FFF2-40B4-BE49-F238E27FC236}">
                        <a16:creationId xmlns:a16="http://schemas.microsoft.com/office/drawing/2014/main" id="{9807321E-9053-4391-84B0-7CAAAD5B15C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907987" y="2779931"/>
                    <a:ext cx="776943" cy="776943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id="{39DBAEE3-6046-4A83-B0DE-612C83DB802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78018" y="713699"/>
                  <a:ext cx="738551" cy="738552"/>
                </a:xfrm>
                <a:prstGeom prst="rect">
                  <a:avLst/>
                </a:prstGeom>
              </p:spPr>
            </p:pic>
          </p:grpSp>
          <p:sp>
            <p:nvSpPr>
              <p:cNvPr id="10" name="Notched Right Arrow 195">
                <a:extLst>
                  <a:ext uri="{FF2B5EF4-FFF2-40B4-BE49-F238E27FC236}">
                    <a16:creationId xmlns:a16="http://schemas.microsoft.com/office/drawing/2014/main" id="{EDB130A7-384E-4E23-B979-C5AE2415B067}"/>
                  </a:ext>
                </a:extLst>
              </p:cNvPr>
              <p:cNvSpPr/>
              <p:nvPr/>
            </p:nvSpPr>
            <p:spPr>
              <a:xfrm>
                <a:off x="3651289" y="2521838"/>
                <a:ext cx="227075" cy="190530"/>
              </a:xfrm>
              <a:prstGeom prst="notch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Notched Right Arrow 196">
                <a:extLst>
                  <a:ext uri="{FF2B5EF4-FFF2-40B4-BE49-F238E27FC236}">
                    <a16:creationId xmlns:a16="http://schemas.microsoft.com/office/drawing/2014/main" id="{E403A9A8-CA02-43FA-B3E3-C109E44393BA}"/>
                  </a:ext>
                </a:extLst>
              </p:cNvPr>
              <p:cNvSpPr/>
              <p:nvPr/>
            </p:nvSpPr>
            <p:spPr>
              <a:xfrm>
                <a:off x="4422174" y="2536980"/>
                <a:ext cx="227075" cy="190530"/>
              </a:xfrm>
              <a:prstGeom prst="notch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Notched Right Arrow 197">
                <a:extLst>
                  <a:ext uri="{FF2B5EF4-FFF2-40B4-BE49-F238E27FC236}">
                    <a16:creationId xmlns:a16="http://schemas.microsoft.com/office/drawing/2014/main" id="{D846A159-8FCB-425F-A125-4E69A3B4C967}"/>
                  </a:ext>
                </a:extLst>
              </p:cNvPr>
              <p:cNvSpPr/>
              <p:nvPr/>
            </p:nvSpPr>
            <p:spPr>
              <a:xfrm>
                <a:off x="5114852" y="2522379"/>
                <a:ext cx="227075" cy="190530"/>
              </a:xfrm>
              <a:prstGeom prst="notch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542B709-51B2-4341-80D8-CAC58AF024CC}"/>
                </a:ext>
              </a:extLst>
            </p:cNvPr>
            <p:cNvSpPr txBox="1"/>
            <p:nvPr/>
          </p:nvSpPr>
          <p:spPr>
            <a:xfrm>
              <a:off x="3259348" y="1076633"/>
              <a:ext cx="26751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2"/>
                  </a:solidFill>
                </a:rPr>
                <a:t>Individual Free Assessment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2F4E65E-C1DF-4D58-9BCD-FEDC381C1F0F}"/>
              </a:ext>
            </a:extLst>
          </p:cNvPr>
          <p:cNvGrpSpPr/>
          <p:nvPr/>
        </p:nvGrpSpPr>
        <p:grpSpPr>
          <a:xfrm>
            <a:off x="-491000" y="3524712"/>
            <a:ext cx="5400389" cy="2954083"/>
            <a:chOff x="5648445" y="285715"/>
            <a:chExt cx="6114980" cy="2954083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52A08BF-AB58-46C4-A69A-37686499CA58}"/>
                </a:ext>
              </a:extLst>
            </p:cNvPr>
            <p:cNvGrpSpPr/>
            <p:nvPr/>
          </p:nvGrpSpPr>
          <p:grpSpPr>
            <a:xfrm>
              <a:off x="6564412" y="849464"/>
              <a:ext cx="2092132" cy="2390334"/>
              <a:chOff x="6564412" y="636096"/>
              <a:chExt cx="2092132" cy="2390334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DA4E0E72-AD06-409E-B0FB-F38EA451CACE}"/>
                  </a:ext>
                </a:extLst>
              </p:cNvPr>
              <p:cNvGrpSpPr/>
              <p:nvPr/>
            </p:nvGrpSpPr>
            <p:grpSpPr>
              <a:xfrm>
                <a:off x="6564412" y="636096"/>
                <a:ext cx="2092132" cy="1725445"/>
                <a:chOff x="6564412" y="708948"/>
                <a:chExt cx="2092132" cy="1725445"/>
              </a:xfrm>
            </p:grpSpPr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B353DDAD-041A-4CCC-9FCC-69D23AE552F3}"/>
                    </a:ext>
                  </a:extLst>
                </p:cNvPr>
                <p:cNvGrpSpPr/>
                <p:nvPr/>
              </p:nvGrpSpPr>
              <p:grpSpPr>
                <a:xfrm>
                  <a:off x="6575647" y="1255687"/>
                  <a:ext cx="2080897" cy="649111"/>
                  <a:chOff x="194234" y="2779931"/>
                  <a:chExt cx="2490696" cy="776943"/>
                </a:xfrm>
              </p:grpSpPr>
              <p:pic>
                <p:nvPicPr>
                  <p:cNvPr id="43" name="Picture 42">
                    <a:extLst>
                      <a:ext uri="{FF2B5EF4-FFF2-40B4-BE49-F238E27FC236}">
                        <a16:creationId xmlns:a16="http://schemas.microsoft.com/office/drawing/2014/main" id="{6028E6BA-BECB-471C-A3E2-5F84C7FE586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94234" y="2779931"/>
                    <a:ext cx="776943" cy="776943"/>
                  </a:xfrm>
                  <a:prstGeom prst="rect">
                    <a:avLst/>
                  </a:prstGeom>
                </p:spPr>
              </p:pic>
              <p:pic>
                <p:nvPicPr>
                  <p:cNvPr id="44" name="Picture 43">
                    <a:extLst>
                      <a:ext uri="{FF2B5EF4-FFF2-40B4-BE49-F238E27FC236}">
                        <a16:creationId xmlns:a16="http://schemas.microsoft.com/office/drawing/2014/main" id="{6467DA69-1AC6-4721-9227-6CE217433F4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51110" y="2779931"/>
                    <a:ext cx="776943" cy="776943"/>
                  </a:xfrm>
                  <a:prstGeom prst="rect">
                    <a:avLst/>
                  </a:prstGeom>
                </p:spPr>
              </p:pic>
              <p:pic>
                <p:nvPicPr>
                  <p:cNvPr id="45" name="Picture 44">
                    <a:extLst>
                      <a:ext uri="{FF2B5EF4-FFF2-40B4-BE49-F238E27FC236}">
                        <a16:creationId xmlns:a16="http://schemas.microsoft.com/office/drawing/2014/main" id="{9979E7E9-C6CE-40AA-9DB3-28BC78B4D6F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907987" y="2779931"/>
                    <a:ext cx="776943" cy="7769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9CC8DBB6-5B81-497D-B2F4-8E198901100D}"/>
                    </a:ext>
                  </a:extLst>
                </p:cNvPr>
                <p:cNvGrpSpPr/>
                <p:nvPr/>
              </p:nvGrpSpPr>
              <p:grpSpPr>
                <a:xfrm>
                  <a:off x="6564412" y="1785282"/>
                  <a:ext cx="2080897" cy="649111"/>
                  <a:chOff x="194234" y="2779931"/>
                  <a:chExt cx="2490696" cy="776943"/>
                </a:xfrm>
              </p:grpSpPr>
              <p:pic>
                <p:nvPicPr>
                  <p:cNvPr id="40" name="Picture 39">
                    <a:extLst>
                      <a:ext uri="{FF2B5EF4-FFF2-40B4-BE49-F238E27FC236}">
                        <a16:creationId xmlns:a16="http://schemas.microsoft.com/office/drawing/2014/main" id="{66627325-23EC-40BA-A011-7B7AC32C111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94234" y="2779931"/>
                    <a:ext cx="776943" cy="776943"/>
                  </a:xfrm>
                  <a:prstGeom prst="rect">
                    <a:avLst/>
                  </a:prstGeom>
                </p:spPr>
              </p:pic>
              <p:pic>
                <p:nvPicPr>
                  <p:cNvPr id="41" name="Picture 40">
                    <a:extLst>
                      <a:ext uri="{FF2B5EF4-FFF2-40B4-BE49-F238E27FC236}">
                        <a16:creationId xmlns:a16="http://schemas.microsoft.com/office/drawing/2014/main" id="{C8943E70-E531-4489-850D-F619813EF0E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51110" y="2779931"/>
                    <a:ext cx="776943" cy="776943"/>
                  </a:xfrm>
                  <a:prstGeom prst="rect">
                    <a:avLst/>
                  </a:prstGeom>
                </p:spPr>
              </p:pic>
              <p:pic>
                <p:nvPicPr>
                  <p:cNvPr id="42" name="Picture 41">
                    <a:extLst>
                      <a:ext uri="{FF2B5EF4-FFF2-40B4-BE49-F238E27FC236}">
                        <a16:creationId xmlns:a16="http://schemas.microsoft.com/office/drawing/2014/main" id="{D22CC446-D6FB-41EC-B9B3-A692063F0B0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907987" y="2779931"/>
                    <a:ext cx="776943" cy="77694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5CC3DC7B-D8AD-4276-885C-3A61378774E0}"/>
                    </a:ext>
                  </a:extLst>
                </p:cNvPr>
                <p:cNvGrpSpPr/>
                <p:nvPr/>
              </p:nvGrpSpPr>
              <p:grpSpPr>
                <a:xfrm>
                  <a:off x="6564412" y="708948"/>
                  <a:ext cx="2080897" cy="649111"/>
                  <a:chOff x="194234" y="2779931"/>
                  <a:chExt cx="2490696" cy="776943"/>
                </a:xfrm>
              </p:grpSpPr>
              <p:pic>
                <p:nvPicPr>
                  <p:cNvPr id="37" name="Picture 36">
                    <a:extLst>
                      <a:ext uri="{FF2B5EF4-FFF2-40B4-BE49-F238E27FC236}">
                        <a16:creationId xmlns:a16="http://schemas.microsoft.com/office/drawing/2014/main" id="{22174C83-1B05-45B2-9B03-2EE1F8CEC68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94234" y="2779931"/>
                    <a:ext cx="776943" cy="776943"/>
                  </a:xfrm>
                  <a:prstGeom prst="rect">
                    <a:avLst/>
                  </a:prstGeom>
                </p:spPr>
              </p:pic>
              <p:pic>
                <p:nvPicPr>
                  <p:cNvPr id="38" name="Picture 37">
                    <a:extLst>
                      <a:ext uri="{FF2B5EF4-FFF2-40B4-BE49-F238E27FC236}">
                        <a16:creationId xmlns:a16="http://schemas.microsoft.com/office/drawing/2014/main" id="{C7831644-2DEC-4810-A81F-C8128092108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51110" y="2779931"/>
                    <a:ext cx="776943" cy="776943"/>
                  </a:xfrm>
                  <a:prstGeom prst="rect">
                    <a:avLst/>
                  </a:prstGeom>
                </p:spPr>
              </p:pic>
              <p:pic>
                <p:nvPicPr>
                  <p:cNvPr id="39" name="Picture 38">
                    <a:extLst>
                      <a:ext uri="{FF2B5EF4-FFF2-40B4-BE49-F238E27FC236}">
                        <a16:creationId xmlns:a16="http://schemas.microsoft.com/office/drawing/2014/main" id="{8513D2B0-AAF0-433E-ADAE-0832D2F7632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907987" y="2779931"/>
                    <a:ext cx="776943" cy="776943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41D8910-4439-4161-AC70-C8471715C10D}"/>
                  </a:ext>
                </a:extLst>
              </p:cNvPr>
              <p:cNvSpPr txBox="1"/>
              <p:nvPr/>
            </p:nvSpPr>
            <p:spPr>
              <a:xfrm>
                <a:off x="6578527" y="2425881"/>
                <a:ext cx="2063903" cy="600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1" dirty="0">
                    <a:solidFill>
                      <a:schemeClr val="accent5"/>
                    </a:solidFill>
                  </a:rPr>
                  <a:t>Each  user takes an assessment and receives a self assessment report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4C4DDE9-C8B1-4386-A920-8DD4CFDBE411}"/>
                </a:ext>
              </a:extLst>
            </p:cNvPr>
            <p:cNvGrpSpPr/>
            <p:nvPr/>
          </p:nvGrpSpPr>
          <p:grpSpPr>
            <a:xfrm>
              <a:off x="8535992" y="849464"/>
              <a:ext cx="2063903" cy="2390334"/>
              <a:chOff x="8535992" y="636096"/>
              <a:chExt cx="2063903" cy="2390334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801B895A-CD73-420F-8D3B-AC9C9B121E04}"/>
                  </a:ext>
                </a:extLst>
              </p:cNvPr>
              <p:cNvGrpSpPr/>
              <p:nvPr/>
            </p:nvGrpSpPr>
            <p:grpSpPr>
              <a:xfrm>
                <a:off x="9009362" y="636096"/>
                <a:ext cx="1117162" cy="1881115"/>
                <a:chOff x="2671482" y="2701431"/>
                <a:chExt cx="1337169" cy="2251569"/>
              </a:xfrm>
            </p:grpSpPr>
            <p:pic>
              <p:nvPicPr>
                <p:cNvPr id="30" name="Picture 29">
                  <a:extLst>
                    <a:ext uri="{FF2B5EF4-FFF2-40B4-BE49-F238E27FC236}">
                      <a16:creationId xmlns:a16="http://schemas.microsoft.com/office/drawing/2014/main" id="{82BB5CBD-139E-400A-B809-CEABA29D65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30466" y="3733800"/>
                  <a:ext cx="1219200" cy="1219200"/>
                </a:xfrm>
                <a:prstGeom prst="rect">
                  <a:avLst/>
                </a:prstGeom>
              </p:spPr>
            </p:pic>
            <p:pic>
              <p:nvPicPr>
                <p:cNvPr id="31" name="Picture 30">
                  <a:extLst>
                    <a:ext uri="{FF2B5EF4-FFF2-40B4-BE49-F238E27FC236}">
                      <a16:creationId xmlns:a16="http://schemas.microsoft.com/office/drawing/2014/main" id="{1E4CC39B-AF2A-4804-AF63-AD52C2DD32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71482" y="2701431"/>
                  <a:ext cx="1337169" cy="1337169"/>
                </a:xfrm>
                <a:prstGeom prst="rect">
                  <a:avLst/>
                </a:prstGeom>
              </p:spPr>
            </p:pic>
          </p:grp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8532306-9103-40AE-8C6B-5A32FC3998F7}"/>
                  </a:ext>
                </a:extLst>
              </p:cNvPr>
              <p:cNvSpPr txBox="1"/>
              <p:nvPr/>
            </p:nvSpPr>
            <p:spPr>
              <a:xfrm>
                <a:off x="8535992" y="2425881"/>
                <a:ext cx="2063903" cy="600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1" dirty="0">
                    <a:solidFill>
                      <a:schemeClr val="accent5"/>
                    </a:solidFill>
                  </a:rPr>
                  <a:t>A super user sees an aggregated dashboard combining all users’ results.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C2DBB39-710C-4B16-A2C2-87F8C4833DC6}"/>
                </a:ext>
              </a:extLst>
            </p:cNvPr>
            <p:cNvGrpSpPr/>
            <p:nvPr/>
          </p:nvGrpSpPr>
          <p:grpSpPr>
            <a:xfrm>
              <a:off x="10479343" y="849464"/>
              <a:ext cx="1284082" cy="2390334"/>
              <a:chOff x="10479343" y="636096"/>
              <a:chExt cx="1284082" cy="2390334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E29F96B9-3D75-42FB-A04B-C50E12165C58}"/>
                  </a:ext>
                </a:extLst>
              </p:cNvPr>
              <p:cNvGrpSpPr/>
              <p:nvPr/>
            </p:nvGrpSpPr>
            <p:grpSpPr>
              <a:xfrm>
                <a:off x="10747265" y="636096"/>
                <a:ext cx="748238" cy="1804382"/>
                <a:chOff x="9707819" y="644413"/>
                <a:chExt cx="748238" cy="1804382"/>
              </a:xfrm>
            </p:grpSpPr>
            <p:pic>
              <p:nvPicPr>
                <p:cNvPr id="25" name="Picture 24">
                  <a:extLst>
                    <a:ext uri="{FF2B5EF4-FFF2-40B4-BE49-F238E27FC236}">
                      <a16:creationId xmlns:a16="http://schemas.microsoft.com/office/drawing/2014/main" id="{B34210A0-C7CD-4A8D-8EA5-33E02D61C1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07819" y="1710243"/>
                  <a:ext cx="738551" cy="738552"/>
                </a:xfrm>
                <a:prstGeom prst="rect">
                  <a:avLst/>
                </a:prstGeom>
              </p:spPr>
            </p:pic>
            <p:pic>
              <p:nvPicPr>
                <p:cNvPr id="26" name="Picture 25">
                  <a:extLst>
                    <a:ext uri="{FF2B5EF4-FFF2-40B4-BE49-F238E27FC236}">
                      <a16:creationId xmlns:a16="http://schemas.microsoft.com/office/drawing/2014/main" id="{51E5D70F-AC0D-499D-B9E4-7AFEB1853C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07819" y="1166246"/>
                  <a:ext cx="738551" cy="738552"/>
                </a:xfrm>
                <a:prstGeom prst="rect">
                  <a:avLst/>
                </a:prstGeom>
              </p:spPr>
            </p:pic>
            <p:pic>
              <p:nvPicPr>
                <p:cNvPr id="27" name="Picture 26">
                  <a:extLst>
                    <a:ext uri="{FF2B5EF4-FFF2-40B4-BE49-F238E27FC236}">
                      <a16:creationId xmlns:a16="http://schemas.microsoft.com/office/drawing/2014/main" id="{78865BB8-A0CF-49B8-AF5A-3A498D08AC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17506" y="644413"/>
                  <a:ext cx="738551" cy="738552"/>
                </a:xfrm>
                <a:prstGeom prst="rect">
                  <a:avLst/>
                </a:prstGeom>
              </p:spPr>
            </p:pic>
          </p:grp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C8E5DEA-AA52-4C92-9FC2-BDA742E83134}"/>
                  </a:ext>
                </a:extLst>
              </p:cNvPr>
              <p:cNvSpPr txBox="1"/>
              <p:nvPr/>
            </p:nvSpPr>
            <p:spPr>
              <a:xfrm>
                <a:off x="10479343" y="2425881"/>
                <a:ext cx="1284082" cy="600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1" dirty="0">
                    <a:solidFill>
                      <a:schemeClr val="accent5"/>
                    </a:solidFill>
                  </a:rPr>
                  <a:t>Whole </a:t>
                </a:r>
                <a:r>
                  <a:rPr lang="en-US" sz="1101" dirty="0" err="1">
                    <a:solidFill>
                      <a:schemeClr val="accent5"/>
                    </a:solidFill>
                  </a:rPr>
                  <a:t>organisation</a:t>
                </a:r>
                <a:r>
                  <a:rPr lang="en-US" sz="1101" dirty="0">
                    <a:solidFill>
                      <a:schemeClr val="accent5"/>
                    </a:solidFill>
                  </a:rPr>
                  <a:t> takes action</a:t>
                </a: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433B05B-BB1B-443D-9133-F76527EBB97F}"/>
                </a:ext>
              </a:extLst>
            </p:cNvPr>
            <p:cNvSpPr txBox="1"/>
            <p:nvPr/>
          </p:nvSpPr>
          <p:spPr>
            <a:xfrm>
              <a:off x="5648445" y="285715"/>
              <a:ext cx="51898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chemeClr val="accent2"/>
                  </a:solidFill>
                </a:rPr>
                <a:t>Organisation</a:t>
              </a:r>
              <a:r>
                <a:rPr lang="en-US" sz="2000" b="1" dirty="0">
                  <a:solidFill>
                    <a:schemeClr val="accent2"/>
                  </a:solidFill>
                </a:rPr>
                <a:t> Assessment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2245B0E-9B1F-45AF-97D3-44A528917519}"/>
              </a:ext>
            </a:extLst>
          </p:cNvPr>
          <p:cNvGrpSpPr/>
          <p:nvPr/>
        </p:nvGrpSpPr>
        <p:grpSpPr>
          <a:xfrm>
            <a:off x="4916621" y="477308"/>
            <a:ext cx="7066527" cy="6222641"/>
            <a:chOff x="6744338" y="123772"/>
            <a:chExt cx="5676193" cy="5340242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29038D81-DC80-4AEB-96A8-75C5D2DE6530}"/>
                </a:ext>
              </a:extLst>
            </p:cNvPr>
            <p:cNvGrpSpPr/>
            <p:nvPr/>
          </p:nvGrpSpPr>
          <p:grpSpPr>
            <a:xfrm>
              <a:off x="10307320" y="768272"/>
              <a:ext cx="1884680" cy="3348041"/>
              <a:chOff x="2301240" y="-152721"/>
              <a:chExt cx="1884680" cy="3348041"/>
            </a:xfrm>
          </p:grpSpPr>
          <p:pic>
            <p:nvPicPr>
              <p:cNvPr id="131" name="Picture 130" descr="Icon&#10;&#10;Description automatically generated">
                <a:extLst>
                  <a:ext uri="{FF2B5EF4-FFF2-40B4-BE49-F238E27FC236}">
                    <a16:creationId xmlns:a16="http://schemas.microsoft.com/office/drawing/2014/main" id="{64F2AC0D-871D-4F38-B6DF-4C06EDBF0C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01240" y="-152721"/>
                <a:ext cx="1884680" cy="1884680"/>
              </a:xfrm>
              <a:prstGeom prst="rect">
                <a:avLst/>
              </a:prstGeom>
            </p:spPr>
          </p:pic>
          <p:pic>
            <p:nvPicPr>
              <p:cNvPr id="132" name="Picture 131" descr="Icon&#10;&#10;Description automatically generated">
                <a:extLst>
                  <a:ext uri="{FF2B5EF4-FFF2-40B4-BE49-F238E27FC236}">
                    <a16:creationId xmlns:a16="http://schemas.microsoft.com/office/drawing/2014/main" id="{CE44F0B9-D355-4F5E-A0EB-D26C4D293A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01240" y="1310640"/>
                <a:ext cx="1884680" cy="1884680"/>
              </a:xfrm>
              <a:prstGeom prst="rect">
                <a:avLst/>
              </a:prstGeom>
            </p:spPr>
          </p:pic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EA02F33-230F-402B-A3F8-D8E0D861A1F6}"/>
                </a:ext>
              </a:extLst>
            </p:cNvPr>
            <p:cNvSpPr txBox="1"/>
            <p:nvPr/>
          </p:nvSpPr>
          <p:spPr>
            <a:xfrm>
              <a:off x="6744338" y="4524654"/>
              <a:ext cx="1686560" cy="939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1" dirty="0">
                  <a:solidFill>
                    <a:schemeClr val="accent5"/>
                  </a:solidFill>
                </a:rPr>
                <a:t>Whole </a:t>
              </a:r>
              <a:r>
                <a:rPr lang="en-US" sz="1101" dirty="0" err="1">
                  <a:solidFill>
                    <a:schemeClr val="accent5"/>
                  </a:solidFill>
                </a:rPr>
                <a:t>organisation</a:t>
              </a:r>
              <a:r>
                <a:rPr lang="en-US" sz="1101" dirty="0">
                  <a:solidFill>
                    <a:schemeClr val="accent5"/>
                  </a:solidFill>
                </a:rPr>
                <a:t> assessments are undertaken by multiple people in multiple </a:t>
              </a:r>
              <a:r>
                <a:rPr lang="en-US" sz="1101" dirty="0" err="1">
                  <a:solidFill>
                    <a:schemeClr val="accent5"/>
                  </a:solidFill>
                </a:rPr>
                <a:t>organisations</a:t>
              </a:r>
              <a:endParaRPr lang="en-US" sz="1101" dirty="0">
                <a:solidFill>
                  <a:schemeClr val="accent5"/>
                </a:solidFill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7C71BAC-12EE-4717-A35B-FBDB51135688}"/>
                </a:ext>
              </a:extLst>
            </p:cNvPr>
            <p:cNvSpPr txBox="1"/>
            <p:nvPr/>
          </p:nvSpPr>
          <p:spPr>
            <a:xfrm>
              <a:off x="8383123" y="4521754"/>
              <a:ext cx="1686560" cy="769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1" dirty="0">
                  <a:solidFill>
                    <a:schemeClr val="accent5"/>
                  </a:solidFill>
                </a:rPr>
                <a:t>A super user in each </a:t>
              </a:r>
              <a:r>
                <a:rPr lang="en-US" sz="1101" dirty="0" err="1">
                  <a:solidFill>
                    <a:schemeClr val="accent5"/>
                  </a:solidFill>
                </a:rPr>
                <a:t>organisation</a:t>
              </a:r>
              <a:r>
                <a:rPr lang="en-US" sz="1101" dirty="0">
                  <a:solidFill>
                    <a:schemeClr val="accent5"/>
                  </a:solidFill>
                </a:rPr>
                <a:t> has an aggregated dashboard  for their </a:t>
              </a:r>
              <a:r>
                <a:rPr lang="en-US" sz="1101" dirty="0" err="1">
                  <a:solidFill>
                    <a:schemeClr val="accent5"/>
                  </a:solidFill>
                </a:rPr>
                <a:t>organisation</a:t>
              </a:r>
              <a:endParaRPr lang="en-US" sz="1101" dirty="0">
                <a:solidFill>
                  <a:schemeClr val="accent5"/>
                </a:solidFill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64BD8F5-47AD-4D6E-905F-C5B3361216C3}"/>
                </a:ext>
              </a:extLst>
            </p:cNvPr>
            <p:cNvSpPr txBox="1"/>
            <p:nvPr/>
          </p:nvSpPr>
          <p:spPr>
            <a:xfrm>
              <a:off x="10406380" y="3955624"/>
              <a:ext cx="1686560" cy="515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1" dirty="0">
                  <a:solidFill>
                    <a:schemeClr val="accent5"/>
                  </a:solidFill>
                </a:rPr>
                <a:t>Cohort lead sees all cohort </a:t>
              </a:r>
              <a:r>
                <a:rPr lang="en-US" sz="1101" dirty="0" err="1">
                  <a:solidFill>
                    <a:schemeClr val="accent5"/>
                  </a:solidFill>
                </a:rPr>
                <a:t>organisations’</a:t>
              </a:r>
              <a:r>
                <a:rPr lang="en-US" sz="1101" dirty="0">
                  <a:solidFill>
                    <a:schemeClr val="accent5"/>
                  </a:solidFill>
                </a:rPr>
                <a:t> reports and gets a </a:t>
              </a:r>
              <a:r>
                <a:rPr lang="en-US" sz="1101" dirty="0" err="1">
                  <a:solidFill>
                    <a:schemeClr val="accent5"/>
                  </a:solidFill>
                </a:rPr>
                <a:t>customised</a:t>
              </a:r>
              <a:r>
                <a:rPr lang="en-US" sz="1101" dirty="0">
                  <a:solidFill>
                    <a:schemeClr val="accent5"/>
                  </a:solidFill>
                </a:rPr>
                <a:t> cohort report</a:t>
              </a:r>
            </a:p>
          </p:txBody>
        </p:sp>
        <p:pic>
          <p:nvPicPr>
            <p:cNvPr id="79" name="Picture 78" descr="Icon&#10;&#10;Description automatically generated">
              <a:extLst>
                <a:ext uri="{FF2B5EF4-FFF2-40B4-BE49-F238E27FC236}">
                  <a16:creationId xmlns:a16="http://schemas.microsoft.com/office/drawing/2014/main" id="{2B991C65-422F-40F3-AFC0-FDC4A8A59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flipH="1">
              <a:off x="7047744" y="954212"/>
              <a:ext cx="359916" cy="359916"/>
            </a:xfrm>
            <a:prstGeom prst="rect">
              <a:avLst/>
            </a:prstGeom>
          </p:spPr>
        </p:pic>
        <p:pic>
          <p:nvPicPr>
            <p:cNvPr id="80" name="Picture 79" descr="Icon&#10;&#10;Description automatically generated">
              <a:extLst>
                <a:ext uri="{FF2B5EF4-FFF2-40B4-BE49-F238E27FC236}">
                  <a16:creationId xmlns:a16="http://schemas.microsoft.com/office/drawing/2014/main" id="{84E6DC4F-7DC4-422F-9581-2E371277F7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407660" y="954212"/>
              <a:ext cx="359916" cy="359916"/>
            </a:xfrm>
            <a:prstGeom prst="rect">
              <a:avLst/>
            </a:prstGeom>
          </p:spPr>
        </p:pic>
        <p:pic>
          <p:nvPicPr>
            <p:cNvPr id="81" name="Picture 80" descr="Text&#10;&#10;Description automatically generated">
              <a:extLst>
                <a:ext uri="{FF2B5EF4-FFF2-40B4-BE49-F238E27FC236}">
                  <a16:creationId xmlns:a16="http://schemas.microsoft.com/office/drawing/2014/main" id="{989C9589-BABB-4203-824D-DD2FD73EAD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767575" y="954212"/>
              <a:ext cx="359916" cy="359916"/>
            </a:xfrm>
            <a:prstGeom prst="rect">
              <a:avLst/>
            </a:prstGeom>
          </p:spPr>
        </p:pic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07A9268B-4C61-42F1-BE8C-F636A3DF6CBA}"/>
                </a:ext>
              </a:extLst>
            </p:cNvPr>
            <p:cNvGrpSpPr/>
            <p:nvPr/>
          </p:nvGrpSpPr>
          <p:grpSpPr>
            <a:xfrm>
              <a:off x="7047744" y="1295912"/>
              <a:ext cx="1079747" cy="359916"/>
              <a:chOff x="233680" y="609600"/>
              <a:chExt cx="1402080" cy="467360"/>
            </a:xfrm>
          </p:grpSpPr>
          <p:pic>
            <p:nvPicPr>
              <p:cNvPr id="128" name="Picture 127" descr="Icon&#10;&#10;Description automatically generated">
                <a:extLst>
                  <a:ext uri="{FF2B5EF4-FFF2-40B4-BE49-F238E27FC236}">
                    <a16:creationId xmlns:a16="http://schemas.microsoft.com/office/drawing/2014/main" id="{B816991B-4CE7-4C0D-A591-8CA39D31B9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 flipH="1">
                <a:off x="233680" y="609600"/>
                <a:ext cx="467360" cy="467360"/>
              </a:xfrm>
              <a:prstGeom prst="rect">
                <a:avLst/>
              </a:prstGeom>
            </p:spPr>
          </p:pic>
          <p:pic>
            <p:nvPicPr>
              <p:cNvPr id="129" name="Picture 128" descr="Icon&#10;&#10;Description automatically generated">
                <a:extLst>
                  <a:ext uri="{FF2B5EF4-FFF2-40B4-BE49-F238E27FC236}">
                    <a16:creationId xmlns:a16="http://schemas.microsoft.com/office/drawing/2014/main" id="{00AF9DF5-6F2E-4BBA-AAA0-A9163B3628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01040" y="609600"/>
                <a:ext cx="467360" cy="467360"/>
              </a:xfrm>
              <a:prstGeom prst="rect">
                <a:avLst/>
              </a:prstGeom>
            </p:spPr>
          </p:pic>
          <p:pic>
            <p:nvPicPr>
              <p:cNvPr id="130" name="Picture 129" descr="Text&#10;&#10;Description automatically generated">
                <a:extLst>
                  <a:ext uri="{FF2B5EF4-FFF2-40B4-BE49-F238E27FC236}">
                    <a16:creationId xmlns:a16="http://schemas.microsoft.com/office/drawing/2014/main" id="{97359FB4-1D59-4077-AD8D-6C3A672DA0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68400" y="609600"/>
                <a:ext cx="467360" cy="467360"/>
              </a:xfrm>
              <a:prstGeom prst="rect">
                <a:avLst/>
              </a:prstGeom>
            </p:spPr>
          </p:pic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72656A62-5E67-43E6-BAFE-75F573CC7BCE}"/>
                </a:ext>
              </a:extLst>
            </p:cNvPr>
            <p:cNvGrpSpPr/>
            <p:nvPr/>
          </p:nvGrpSpPr>
          <p:grpSpPr>
            <a:xfrm>
              <a:off x="7047744" y="1637612"/>
              <a:ext cx="1079747" cy="359916"/>
              <a:chOff x="274320" y="1117600"/>
              <a:chExt cx="1402080" cy="467360"/>
            </a:xfrm>
          </p:grpSpPr>
          <p:pic>
            <p:nvPicPr>
              <p:cNvPr id="125" name="Picture 124" descr="Icon&#10;&#10;Description automatically generated">
                <a:extLst>
                  <a:ext uri="{FF2B5EF4-FFF2-40B4-BE49-F238E27FC236}">
                    <a16:creationId xmlns:a16="http://schemas.microsoft.com/office/drawing/2014/main" id="{1FE62EC5-739A-4EE4-8A28-E350800F70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 flipH="1">
                <a:off x="274320" y="1117600"/>
                <a:ext cx="467360" cy="467360"/>
              </a:xfrm>
              <a:prstGeom prst="rect">
                <a:avLst/>
              </a:prstGeom>
            </p:spPr>
          </p:pic>
          <p:pic>
            <p:nvPicPr>
              <p:cNvPr id="126" name="Picture 125" descr="Icon&#10;&#10;Description automatically generated">
                <a:extLst>
                  <a:ext uri="{FF2B5EF4-FFF2-40B4-BE49-F238E27FC236}">
                    <a16:creationId xmlns:a16="http://schemas.microsoft.com/office/drawing/2014/main" id="{91472733-911B-4F68-BE8B-CF6E648FDE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41680" y="1117600"/>
                <a:ext cx="467360" cy="467360"/>
              </a:xfrm>
              <a:prstGeom prst="rect">
                <a:avLst/>
              </a:prstGeom>
            </p:spPr>
          </p:pic>
          <p:pic>
            <p:nvPicPr>
              <p:cNvPr id="127" name="Picture 126" descr="Text&#10;&#10;Description automatically generated">
                <a:extLst>
                  <a:ext uri="{FF2B5EF4-FFF2-40B4-BE49-F238E27FC236}">
                    <a16:creationId xmlns:a16="http://schemas.microsoft.com/office/drawing/2014/main" id="{C73ADE0C-BDED-47A1-9A00-D7F99FBA63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209040" y="1117600"/>
                <a:ext cx="467360" cy="467360"/>
              </a:xfrm>
              <a:prstGeom prst="rect">
                <a:avLst/>
              </a:prstGeom>
            </p:spPr>
          </p:pic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05815150-E530-453F-81F1-B6F68388361A}"/>
                </a:ext>
              </a:extLst>
            </p:cNvPr>
            <p:cNvGrpSpPr/>
            <p:nvPr/>
          </p:nvGrpSpPr>
          <p:grpSpPr>
            <a:xfrm>
              <a:off x="7051657" y="1979311"/>
              <a:ext cx="1079747" cy="418598"/>
              <a:chOff x="238760" y="1564640"/>
              <a:chExt cx="1402080" cy="543560"/>
            </a:xfrm>
          </p:grpSpPr>
          <p:pic>
            <p:nvPicPr>
              <p:cNvPr id="122" name="Picture 121" descr="Text&#10;&#10;Description automatically generated">
                <a:extLst>
                  <a:ext uri="{FF2B5EF4-FFF2-40B4-BE49-F238E27FC236}">
                    <a16:creationId xmlns:a16="http://schemas.microsoft.com/office/drawing/2014/main" id="{75054F43-ECE0-42A0-B1B2-8F9CDD9396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97280" y="1564640"/>
                <a:ext cx="543560" cy="543560"/>
              </a:xfrm>
              <a:prstGeom prst="rect">
                <a:avLst/>
              </a:prstGeom>
            </p:spPr>
          </p:pic>
          <p:pic>
            <p:nvPicPr>
              <p:cNvPr id="123" name="Picture 122" descr="Icon&#10;&#10;Description automatically generated">
                <a:extLst>
                  <a:ext uri="{FF2B5EF4-FFF2-40B4-BE49-F238E27FC236}">
                    <a16:creationId xmlns:a16="http://schemas.microsoft.com/office/drawing/2014/main" id="{F68990E7-B8AA-410B-912C-F47864751C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01040" y="1602740"/>
                <a:ext cx="467360" cy="467360"/>
              </a:xfrm>
              <a:prstGeom prst="rect">
                <a:avLst/>
              </a:prstGeom>
            </p:spPr>
          </p:pic>
          <p:pic>
            <p:nvPicPr>
              <p:cNvPr id="124" name="Picture 123" descr="Icon&#10;&#10;Description automatically generated">
                <a:extLst>
                  <a:ext uri="{FF2B5EF4-FFF2-40B4-BE49-F238E27FC236}">
                    <a16:creationId xmlns:a16="http://schemas.microsoft.com/office/drawing/2014/main" id="{2544F266-856E-4CDA-A16B-C8F0FAEB2D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38760" y="1602740"/>
                <a:ext cx="467360" cy="467360"/>
              </a:xfrm>
              <a:prstGeom prst="rect">
                <a:avLst/>
              </a:prstGeom>
            </p:spPr>
          </p:pic>
        </p:grpSp>
        <p:pic>
          <p:nvPicPr>
            <p:cNvPr id="85" name="Picture 84" descr="Text&#10;&#10;Description automatically generated">
              <a:extLst>
                <a:ext uri="{FF2B5EF4-FFF2-40B4-BE49-F238E27FC236}">
                  <a16:creationId xmlns:a16="http://schemas.microsoft.com/office/drawing/2014/main" id="{55467B74-3EB8-44F0-965E-8C2F730380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712806" y="2379693"/>
              <a:ext cx="418598" cy="418598"/>
            </a:xfrm>
            <a:prstGeom prst="rect">
              <a:avLst/>
            </a:prstGeom>
          </p:spPr>
        </p:pic>
        <p:pic>
          <p:nvPicPr>
            <p:cNvPr id="86" name="Picture 85" descr="Icon&#10;&#10;Description automatically generated">
              <a:extLst>
                <a:ext uri="{FF2B5EF4-FFF2-40B4-BE49-F238E27FC236}">
                  <a16:creationId xmlns:a16="http://schemas.microsoft.com/office/drawing/2014/main" id="{204529A6-E369-458B-8F2E-6FB95094F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407661" y="2409034"/>
              <a:ext cx="359916" cy="359916"/>
            </a:xfrm>
            <a:prstGeom prst="rect">
              <a:avLst/>
            </a:prstGeom>
          </p:spPr>
        </p:pic>
        <p:pic>
          <p:nvPicPr>
            <p:cNvPr id="87" name="Picture 86" descr="Icon&#10;&#10;Description automatically generated">
              <a:extLst>
                <a:ext uri="{FF2B5EF4-FFF2-40B4-BE49-F238E27FC236}">
                  <a16:creationId xmlns:a16="http://schemas.microsoft.com/office/drawing/2014/main" id="{147B3F97-952C-495C-B304-A155A113E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7051657" y="2409034"/>
              <a:ext cx="359916" cy="359916"/>
            </a:xfrm>
            <a:prstGeom prst="rect">
              <a:avLst/>
            </a:prstGeom>
          </p:spPr>
        </p:pic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1B8277F6-EC8E-48CF-AD9F-71C59E6054FB}"/>
                </a:ext>
              </a:extLst>
            </p:cNvPr>
            <p:cNvGrpSpPr/>
            <p:nvPr/>
          </p:nvGrpSpPr>
          <p:grpSpPr>
            <a:xfrm>
              <a:off x="7059481" y="2780075"/>
              <a:ext cx="1079747" cy="418598"/>
              <a:chOff x="248920" y="2573020"/>
              <a:chExt cx="1402080" cy="543560"/>
            </a:xfrm>
          </p:grpSpPr>
          <p:pic>
            <p:nvPicPr>
              <p:cNvPr id="119" name="Picture 118" descr="Text&#10;&#10;Description automatically generated">
                <a:extLst>
                  <a:ext uri="{FF2B5EF4-FFF2-40B4-BE49-F238E27FC236}">
                    <a16:creationId xmlns:a16="http://schemas.microsoft.com/office/drawing/2014/main" id="{C43F1505-1A7A-48F2-A6C8-B50F9F91C3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07440" y="2573020"/>
                <a:ext cx="543560" cy="543560"/>
              </a:xfrm>
              <a:prstGeom prst="rect">
                <a:avLst/>
              </a:prstGeom>
            </p:spPr>
          </p:pic>
          <p:pic>
            <p:nvPicPr>
              <p:cNvPr id="120" name="Picture 119" descr="Icon&#10;&#10;Description automatically generated">
                <a:extLst>
                  <a:ext uri="{FF2B5EF4-FFF2-40B4-BE49-F238E27FC236}">
                    <a16:creationId xmlns:a16="http://schemas.microsoft.com/office/drawing/2014/main" id="{4BC0EAA4-499E-4A30-A50E-7910090B80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11200" y="2611120"/>
                <a:ext cx="467360" cy="467360"/>
              </a:xfrm>
              <a:prstGeom prst="rect">
                <a:avLst/>
              </a:prstGeom>
            </p:spPr>
          </p:pic>
          <p:pic>
            <p:nvPicPr>
              <p:cNvPr id="121" name="Picture 120" descr="Icon&#10;&#10;Description automatically generated">
                <a:extLst>
                  <a:ext uri="{FF2B5EF4-FFF2-40B4-BE49-F238E27FC236}">
                    <a16:creationId xmlns:a16="http://schemas.microsoft.com/office/drawing/2014/main" id="{543CB73B-D333-4AAA-8EE5-A941164E50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48920" y="2611120"/>
                <a:ext cx="467360" cy="467360"/>
              </a:xfrm>
              <a:prstGeom prst="rect">
                <a:avLst/>
              </a:prstGeom>
            </p:spPr>
          </p:pic>
        </p:grpSp>
        <p:pic>
          <p:nvPicPr>
            <p:cNvPr id="89" name="Picture 88" descr="Icon&#10;&#10;Description automatically generated">
              <a:extLst>
                <a:ext uri="{FF2B5EF4-FFF2-40B4-BE49-F238E27FC236}">
                  <a16:creationId xmlns:a16="http://schemas.microsoft.com/office/drawing/2014/main" id="{DAA8F74E-4A88-4648-A8F5-532FFD85B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7004711" y="3180456"/>
              <a:ext cx="418597" cy="418598"/>
            </a:xfrm>
            <a:prstGeom prst="rect">
              <a:avLst/>
            </a:prstGeom>
          </p:spPr>
        </p:pic>
        <p:pic>
          <p:nvPicPr>
            <p:cNvPr id="90" name="Picture 89" descr="Text&#10;&#10;Description automatically generated">
              <a:extLst>
                <a:ext uri="{FF2B5EF4-FFF2-40B4-BE49-F238E27FC236}">
                  <a16:creationId xmlns:a16="http://schemas.microsoft.com/office/drawing/2014/main" id="{3006F81C-BCDD-4CCF-884E-6C0EA7342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7704982" y="3180456"/>
              <a:ext cx="418597" cy="418598"/>
            </a:xfrm>
            <a:prstGeom prst="rect">
              <a:avLst/>
            </a:prstGeom>
          </p:spPr>
        </p:pic>
        <p:pic>
          <p:nvPicPr>
            <p:cNvPr id="91" name="Picture 90" descr="Icon&#10;&#10;Description automatically generated">
              <a:extLst>
                <a:ext uri="{FF2B5EF4-FFF2-40B4-BE49-F238E27FC236}">
                  <a16:creationId xmlns:a16="http://schemas.microsoft.com/office/drawing/2014/main" id="{97D22981-5B1F-42A2-BE12-3F03F9ADC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7386143" y="3180456"/>
              <a:ext cx="418597" cy="418598"/>
            </a:xfrm>
            <a:prstGeom prst="rect">
              <a:avLst/>
            </a:prstGeom>
          </p:spPr>
        </p:pic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3B6ED675-FD59-4D9D-A38A-20C4684D9408}"/>
                </a:ext>
              </a:extLst>
            </p:cNvPr>
            <p:cNvGrpSpPr/>
            <p:nvPr/>
          </p:nvGrpSpPr>
          <p:grpSpPr>
            <a:xfrm>
              <a:off x="7004711" y="3580838"/>
              <a:ext cx="1118868" cy="418598"/>
              <a:chOff x="177800" y="3122930"/>
              <a:chExt cx="1452880" cy="543560"/>
            </a:xfrm>
          </p:grpSpPr>
          <p:pic>
            <p:nvPicPr>
              <p:cNvPr id="116" name="Picture 115" descr="Icon&#10;&#10;Description automatically generated">
                <a:extLst>
                  <a:ext uri="{FF2B5EF4-FFF2-40B4-BE49-F238E27FC236}">
                    <a16:creationId xmlns:a16="http://schemas.microsoft.com/office/drawing/2014/main" id="{40DAF0FB-82D4-4C6F-90A6-D713365EF8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77800" y="3122930"/>
                <a:ext cx="543560" cy="543560"/>
              </a:xfrm>
              <a:prstGeom prst="rect">
                <a:avLst/>
              </a:prstGeom>
            </p:spPr>
          </p:pic>
          <p:pic>
            <p:nvPicPr>
              <p:cNvPr id="117" name="Picture 116" descr="Text&#10;&#10;Description automatically generated">
                <a:extLst>
                  <a:ext uri="{FF2B5EF4-FFF2-40B4-BE49-F238E27FC236}">
                    <a16:creationId xmlns:a16="http://schemas.microsoft.com/office/drawing/2014/main" id="{14AA6F07-3231-4280-A8CB-F447053439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87120" y="3122930"/>
                <a:ext cx="543560" cy="543560"/>
              </a:xfrm>
              <a:prstGeom prst="rect">
                <a:avLst/>
              </a:prstGeom>
            </p:spPr>
          </p:pic>
          <p:pic>
            <p:nvPicPr>
              <p:cNvPr id="118" name="Picture 117" descr="Icon&#10;&#10;Description automatically generated">
                <a:extLst>
                  <a:ext uri="{FF2B5EF4-FFF2-40B4-BE49-F238E27FC236}">
                    <a16:creationId xmlns:a16="http://schemas.microsoft.com/office/drawing/2014/main" id="{E6C63212-4740-457B-8A70-4447C4DB62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73100" y="3122930"/>
                <a:ext cx="543560" cy="543560"/>
              </a:xfrm>
              <a:prstGeom prst="rect">
                <a:avLst/>
              </a:prstGeom>
            </p:spPr>
          </p:pic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793A7B28-6960-4147-B5C7-2C8EDA535F44}"/>
                </a:ext>
              </a:extLst>
            </p:cNvPr>
            <p:cNvGrpSpPr/>
            <p:nvPr/>
          </p:nvGrpSpPr>
          <p:grpSpPr>
            <a:xfrm>
              <a:off x="7004711" y="3981221"/>
              <a:ext cx="1118868" cy="418598"/>
              <a:chOff x="177800" y="3122930"/>
              <a:chExt cx="1452880" cy="543560"/>
            </a:xfrm>
          </p:grpSpPr>
          <p:pic>
            <p:nvPicPr>
              <p:cNvPr id="113" name="Picture 112" descr="Icon&#10;&#10;Description automatically generated">
                <a:extLst>
                  <a:ext uri="{FF2B5EF4-FFF2-40B4-BE49-F238E27FC236}">
                    <a16:creationId xmlns:a16="http://schemas.microsoft.com/office/drawing/2014/main" id="{A80F316C-B167-41AC-B962-BB4B014461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77800" y="3122930"/>
                <a:ext cx="543560" cy="543560"/>
              </a:xfrm>
              <a:prstGeom prst="rect">
                <a:avLst/>
              </a:prstGeom>
            </p:spPr>
          </p:pic>
          <p:pic>
            <p:nvPicPr>
              <p:cNvPr id="114" name="Picture 113" descr="Text&#10;&#10;Description automatically generated">
                <a:extLst>
                  <a:ext uri="{FF2B5EF4-FFF2-40B4-BE49-F238E27FC236}">
                    <a16:creationId xmlns:a16="http://schemas.microsoft.com/office/drawing/2014/main" id="{892E3D03-4C51-4927-97C4-A865427888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87120" y="3122930"/>
                <a:ext cx="543560" cy="543560"/>
              </a:xfrm>
              <a:prstGeom prst="rect">
                <a:avLst/>
              </a:prstGeom>
            </p:spPr>
          </p:pic>
          <p:pic>
            <p:nvPicPr>
              <p:cNvPr id="115" name="Picture 114" descr="Icon&#10;&#10;Description automatically generated">
                <a:extLst>
                  <a:ext uri="{FF2B5EF4-FFF2-40B4-BE49-F238E27FC236}">
                    <a16:creationId xmlns:a16="http://schemas.microsoft.com/office/drawing/2014/main" id="{AEC28CC5-C58C-442D-BC22-F9D17EE33E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73100" y="3122930"/>
                <a:ext cx="543560" cy="543560"/>
              </a:xfrm>
              <a:prstGeom prst="rect">
                <a:avLst/>
              </a:prstGeom>
            </p:spPr>
          </p:pic>
        </p:grpSp>
        <p:pic>
          <p:nvPicPr>
            <p:cNvPr id="94" name="Picture 93" descr="A picture containing text, outdoor, sign&#10;&#10;Description automatically generated">
              <a:extLst>
                <a:ext uri="{FF2B5EF4-FFF2-40B4-BE49-F238E27FC236}">
                  <a16:creationId xmlns:a16="http://schemas.microsoft.com/office/drawing/2014/main" id="{1A577BA2-2660-4FAE-8514-FA01D3AD1C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8968600" y="844672"/>
              <a:ext cx="704183" cy="704183"/>
            </a:xfrm>
            <a:prstGeom prst="rect">
              <a:avLst/>
            </a:prstGeom>
          </p:spPr>
        </p:pic>
        <p:pic>
          <p:nvPicPr>
            <p:cNvPr id="95" name="Picture 94" descr="Icon&#10;&#10;Description automatically generated">
              <a:extLst>
                <a:ext uri="{FF2B5EF4-FFF2-40B4-BE49-F238E27FC236}">
                  <a16:creationId xmlns:a16="http://schemas.microsoft.com/office/drawing/2014/main" id="{FB0CAEF5-4E97-4C96-84AE-20763ED89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flipH="1">
              <a:off x="8968600" y="1361073"/>
              <a:ext cx="704183" cy="704183"/>
            </a:xfrm>
            <a:prstGeom prst="rect">
              <a:avLst/>
            </a:prstGeom>
          </p:spPr>
        </p:pic>
        <p:pic>
          <p:nvPicPr>
            <p:cNvPr id="96" name="Picture 95" descr="Icon&#10;&#10;Description automatically generated">
              <a:extLst>
                <a:ext uri="{FF2B5EF4-FFF2-40B4-BE49-F238E27FC236}">
                  <a16:creationId xmlns:a16="http://schemas.microsoft.com/office/drawing/2014/main" id="{74528D37-1D8D-4D5D-B958-511C0B1C9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8968600" y="2571877"/>
              <a:ext cx="704183" cy="704183"/>
            </a:xfrm>
            <a:prstGeom prst="rect">
              <a:avLst/>
            </a:prstGeom>
          </p:spPr>
        </p:pic>
        <p:pic>
          <p:nvPicPr>
            <p:cNvPr id="97" name="Picture 96" descr="A picture containing text, outdoor, sign&#10;&#10;Description automatically generated">
              <a:extLst>
                <a:ext uri="{FF2B5EF4-FFF2-40B4-BE49-F238E27FC236}">
                  <a16:creationId xmlns:a16="http://schemas.microsoft.com/office/drawing/2014/main" id="{90FC1797-6514-4C39-A7A4-9412D0E94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8968600" y="1977233"/>
              <a:ext cx="704183" cy="704183"/>
            </a:xfrm>
            <a:prstGeom prst="rect">
              <a:avLst/>
            </a:prstGeom>
          </p:spPr>
        </p:pic>
        <p:pic>
          <p:nvPicPr>
            <p:cNvPr id="98" name="Picture 97" descr="Icon&#10;&#10;Description automatically generated">
              <a:extLst>
                <a:ext uri="{FF2B5EF4-FFF2-40B4-BE49-F238E27FC236}">
                  <a16:creationId xmlns:a16="http://schemas.microsoft.com/office/drawing/2014/main" id="{832B54E0-23D9-47F8-9940-68422AAC7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8968600" y="3764222"/>
              <a:ext cx="704183" cy="704183"/>
            </a:xfrm>
            <a:prstGeom prst="rect">
              <a:avLst/>
            </a:prstGeom>
          </p:spPr>
        </p:pic>
        <p:pic>
          <p:nvPicPr>
            <p:cNvPr id="99" name="Picture 98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09EBE4F7-6B92-4BA4-9158-F89670991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8968600" y="3145251"/>
              <a:ext cx="704183" cy="704183"/>
            </a:xfrm>
            <a:prstGeom prst="rect">
              <a:avLst/>
            </a:prstGeom>
          </p:spPr>
        </p:pic>
        <p:sp>
          <p:nvSpPr>
            <p:cNvPr id="100" name="Notched Right Arrow 89">
              <a:extLst>
                <a:ext uri="{FF2B5EF4-FFF2-40B4-BE49-F238E27FC236}">
                  <a16:creationId xmlns:a16="http://schemas.microsoft.com/office/drawing/2014/main" id="{C2A0795C-C39F-4B89-B493-971EE18CCCBC}"/>
                </a:ext>
              </a:extLst>
            </p:cNvPr>
            <p:cNvSpPr/>
            <p:nvPr/>
          </p:nvSpPr>
          <p:spPr>
            <a:xfrm rot="540658">
              <a:off x="8506864" y="1060806"/>
              <a:ext cx="174871" cy="146728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Notched Right Arrow 90">
              <a:extLst>
                <a:ext uri="{FF2B5EF4-FFF2-40B4-BE49-F238E27FC236}">
                  <a16:creationId xmlns:a16="http://schemas.microsoft.com/office/drawing/2014/main" id="{9FFA3B6D-1895-4210-BDC7-CA27698B360A}"/>
                </a:ext>
              </a:extLst>
            </p:cNvPr>
            <p:cNvSpPr/>
            <p:nvPr/>
          </p:nvSpPr>
          <p:spPr>
            <a:xfrm rot="20898012">
              <a:off x="8506864" y="1402505"/>
              <a:ext cx="174871" cy="146728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Notched Right Arrow 91">
              <a:extLst>
                <a:ext uri="{FF2B5EF4-FFF2-40B4-BE49-F238E27FC236}">
                  <a16:creationId xmlns:a16="http://schemas.microsoft.com/office/drawing/2014/main" id="{5B67B659-0F0F-4057-9C2B-033FBB9DC729}"/>
                </a:ext>
              </a:extLst>
            </p:cNvPr>
            <p:cNvSpPr/>
            <p:nvPr/>
          </p:nvSpPr>
          <p:spPr>
            <a:xfrm rot="19934559">
              <a:off x="8506864" y="1709067"/>
              <a:ext cx="174871" cy="146728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Notched Right Arrow 92">
              <a:extLst>
                <a:ext uri="{FF2B5EF4-FFF2-40B4-BE49-F238E27FC236}">
                  <a16:creationId xmlns:a16="http://schemas.microsoft.com/office/drawing/2014/main" id="{8921D7FB-A072-458A-9645-26802A20D2A3}"/>
                </a:ext>
              </a:extLst>
            </p:cNvPr>
            <p:cNvSpPr/>
            <p:nvPr/>
          </p:nvSpPr>
          <p:spPr>
            <a:xfrm rot="540658">
              <a:off x="8525160" y="2124541"/>
              <a:ext cx="174871" cy="146728"/>
            </a:xfrm>
            <a:prstGeom prst="notched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Notched Right Arrow 93">
              <a:extLst>
                <a:ext uri="{FF2B5EF4-FFF2-40B4-BE49-F238E27FC236}">
                  <a16:creationId xmlns:a16="http://schemas.microsoft.com/office/drawing/2014/main" id="{383CD8E8-603B-449F-9845-37C9A305D92C}"/>
                </a:ext>
              </a:extLst>
            </p:cNvPr>
            <p:cNvSpPr/>
            <p:nvPr/>
          </p:nvSpPr>
          <p:spPr>
            <a:xfrm rot="20898012">
              <a:off x="8525160" y="2466241"/>
              <a:ext cx="174871" cy="146728"/>
            </a:xfrm>
            <a:prstGeom prst="notched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Notched Right Arrow 94">
              <a:extLst>
                <a:ext uri="{FF2B5EF4-FFF2-40B4-BE49-F238E27FC236}">
                  <a16:creationId xmlns:a16="http://schemas.microsoft.com/office/drawing/2014/main" id="{BEBFA813-24A7-4634-9740-1722202EE4D2}"/>
                </a:ext>
              </a:extLst>
            </p:cNvPr>
            <p:cNvSpPr/>
            <p:nvPr/>
          </p:nvSpPr>
          <p:spPr>
            <a:xfrm rot="19934559">
              <a:off x="8525160" y="2772802"/>
              <a:ext cx="174871" cy="146728"/>
            </a:xfrm>
            <a:prstGeom prst="notched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Notched Right Arrow 95">
              <a:extLst>
                <a:ext uri="{FF2B5EF4-FFF2-40B4-BE49-F238E27FC236}">
                  <a16:creationId xmlns:a16="http://schemas.microsoft.com/office/drawing/2014/main" id="{33FF6A07-C34D-413C-B6CF-BD919D2FC737}"/>
                </a:ext>
              </a:extLst>
            </p:cNvPr>
            <p:cNvSpPr/>
            <p:nvPr/>
          </p:nvSpPr>
          <p:spPr>
            <a:xfrm rot="540658">
              <a:off x="8525160" y="3321719"/>
              <a:ext cx="174871" cy="146728"/>
            </a:xfrm>
            <a:prstGeom prst="notchedRightArrow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Notched Right Arrow 96">
              <a:extLst>
                <a:ext uri="{FF2B5EF4-FFF2-40B4-BE49-F238E27FC236}">
                  <a16:creationId xmlns:a16="http://schemas.microsoft.com/office/drawing/2014/main" id="{9106AC25-DC76-4D00-808E-F6CC0D06FA56}"/>
                </a:ext>
              </a:extLst>
            </p:cNvPr>
            <p:cNvSpPr/>
            <p:nvPr/>
          </p:nvSpPr>
          <p:spPr>
            <a:xfrm rot="20898012">
              <a:off x="8525160" y="3663418"/>
              <a:ext cx="174871" cy="146728"/>
            </a:xfrm>
            <a:prstGeom prst="notchedRightArrow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Notched Right Arrow 97">
              <a:extLst>
                <a:ext uri="{FF2B5EF4-FFF2-40B4-BE49-F238E27FC236}">
                  <a16:creationId xmlns:a16="http://schemas.microsoft.com/office/drawing/2014/main" id="{EA5E416E-12F0-4779-8988-6417CB4B4242}"/>
                </a:ext>
              </a:extLst>
            </p:cNvPr>
            <p:cNvSpPr/>
            <p:nvPr/>
          </p:nvSpPr>
          <p:spPr>
            <a:xfrm rot="19934559">
              <a:off x="8525160" y="3969980"/>
              <a:ext cx="174871" cy="146728"/>
            </a:xfrm>
            <a:prstGeom prst="notchedRightArrow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Notched Right Arrow 98">
              <a:extLst>
                <a:ext uri="{FF2B5EF4-FFF2-40B4-BE49-F238E27FC236}">
                  <a16:creationId xmlns:a16="http://schemas.microsoft.com/office/drawing/2014/main" id="{1B76B9DB-67A1-4B51-963B-DB86DFCB731E}"/>
                </a:ext>
              </a:extLst>
            </p:cNvPr>
            <p:cNvSpPr/>
            <p:nvPr/>
          </p:nvSpPr>
          <p:spPr>
            <a:xfrm rot="540658">
              <a:off x="9806145" y="1223008"/>
              <a:ext cx="480138" cy="306453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Notched Right Arrow 99">
              <a:extLst>
                <a:ext uri="{FF2B5EF4-FFF2-40B4-BE49-F238E27FC236}">
                  <a16:creationId xmlns:a16="http://schemas.microsoft.com/office/drawing/2014/main" id="{9D5D8373-4547-496C-8F07-D13510236AFC}"/>
                </a:ext>
              </a:extLst>
            </p:cNvPr>
            <p:cNvSpPr/>
            <p:nvPr/>
          </p:nvSpPr>
          <p:spPr>
            <a:xfrm rot="19793759">
              <a:off x="9806145" y="2334099"/>
              <a:ext cx="480138" cy="306453"/>
            </a:xfrm>
            <a:prstGeom prst="notched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Notched Right Arrow 100">
              <a:extLst>
                <a:ext uri="{FF2B5EF4-FFF2-40B4-BE49-F238E27FC236}">
                  <a16:creationId xmlns:a16="http://schemas.microsoft.com/office/drawing/2014/main" id="{F01C6970-E525-4B4E-BF82-596DB6140C6E}"/>
                </a:ext>
              </a:extLst>
            </p:cNvPr>
            <p:cNvSpPr/>
            <p:nvPr/>
          </p:nvSpPr>
          <p:spPr>
            <a:xfrm rot="18713885">
              <a:off x="9806145" y="3392109"/>
              <a:ext cx="480138" cy="306453"/>
            </a:xfrm>
            <a:prstGeom prst="notchedRightArrow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868F2724-20AC-48CB-B9C1-EF0F5F172799}"/>
                </a:ext>
              </a:extLst>
            </p:cNvPr>
            <p:cNvSpPr txBox="1"/>
            <p:nvPr/>
          </p:nvSpPr>
          <p:spPr>
            <a:xfrm>
              <a:off x="6857874" y="123772"/>
              <a:ext cx="5562657" cy="343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/>
                  </a:solidFill>
                </a:rPr>
                <a:t>Cohort Assessment</a:t>
              </a:r>
            </a:p>
          </p:txBody>
        </p:sp>
      </p:grp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10077454-26CB-4AFF-BBF1-8FC44A49652F}"/>
              </a:ext>
            </a:extLst>
          </p:cNvPr>
          <p:cNvCxnSpPr>
            <a:cxnSpLocks/>
          </p:cNvCxnSpPr>
          <p:nvPr/>
        </p:nvCxnSpPr>
        <p:spPr>
          <a:xfrm>
            <a:off x="4909389" y="477308"/>
            <a:ext cx="0" cy="6057246"/>
          </a:xfrm>
          <a:prstGeom prst="line">
            <a:avLst/>
          </a:prstGeom>
          <a:ln w="508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DF8D74C7-B894-6ECF-A448-5C5DB6BB2503}"/>
              </a:ext>
            </a:extLst>
          </p:cNvPr>
          <p:cNvGrpSpPr/>
          <p:nvPr/>
        </p:nvGrpSpPr>
        <p:grpSpPr>
          <a:xfrm>
            <a:off x="11437635" y="301707"/>
            <a:ext cx="704535" cy="6627569"/>
            <a:chOff x="11437635" y="301707"/>
            <a:chExt cx="704535" cy="6627569"/>
          </a:xfrm>
        </p:grpSpPr>
        <p:pic>
          <p:nvPicPr>
            <p:cNvPr id="134" name="Picture 133">
              <a:extLst>
                <a:ext uri="{FF2B5EF4-FFF2-40B4-BE49-F238E27FC236}">
                  <a16:creationId xmlns:a16="http://schemas.microsoft.com/office/drawing/2014/main" id="{887F9C7B-5C2D-B1CA-547E-2308DD677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4374" y="301707"/>
              <a:ext cx="652244" cy="738552"/>
            </a:xfrm>
            <a:prstGeom prst="rect">
              <a:avLst/>
            </a:prstGeom>
          </p:spPr>
        </p:pic>
        <p:pic>
          <p:nvPicPr>
            <p:cNvPr id="135" name="Picture 134">
              <a:extLst>
                <a:ext uri="{FF2B5EF4-FFF2-40B4-BE49-F238E27FC236}">
                  <a16:creationId xmlns:a16="http://schemas.microsoft.com/office/drawing/2014/main" id="{FFC2F70D-BDBC-9528-1E26-4BBF035D4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7635" y="933585"/>
              <a:ext cx="652244" cy="738552"/>
            </a:xfrm>
            <a:prstGeom prst="rect">
              <a:avLst/>
            </a:prstGeom>
          </p:spPr>
        </p:pic>
        <p:pic>
          <p:nvPicPr>
            <p:cNvPr id="136" name="Picture 135">
              <a:extLst>
                <a:ext uri="{FF2B5EF4-FFF2-40B4-BE49-F238E27FC236}">
                  <a16:creationId xmlns:a16="http://schemas.microsoft.com/office/drawing/2014/main" id="{D81B2593-577E-19B2-7479-C704FCCB65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4374" y="1630394"/>
              <a:ext cx="652244" cy="738552"/>
            </a:xfrm>
            <a:prstGeom prst="rect">
              <a:avLst/>
            </a:prstGeom>
          </p:spPr>
        </p:pic>
        <p:pic>
          <p:nvPicPr>
            <p:cNvPr id="137" name="Picture 136">
              <a:extLst>
                <a:ext uri="{FF2B5EF4-FFF2-40B4-BE49-F238E27FC236}">
                  <a16:creationId xmlns:a16="http://schemas.microsoft.com/office/drawing/2014/main" id="{ADF5C233-A792-AF1D-1A5A-994FB38A7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7635" y="2213304"/>
              <a:ext cx="652244" cy="738552"/>
            </a:xfrm>
            <a:prstGeom prst="rect">
              <a:avLst/>
            </a:prstGeom>
          </p:spPr>
        </p:pic>
        <p:pic>
          <p:nvPicPr>
            <p:cNvPr id="138" name="Picture 137">
              <a:extLst>
                <a:ext uri="{FF2B5EF4-FFF2-40B4-BE49-F238E27FC236}">
                  <a16:creationId xmlns:a16="http://schemas.microsoft.com/office/drawing/2014/main" id="{191D4097-8F38-7451-43D3-418CFBC31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4374" y="2883246"/>
              <a:ext cx="652244" cy="738552"/>
            </a:xfrm>
            <a:prstGeom prst="rect">
              <a:avLst/>
            </a:prstGeom>
          </p:spPr>
        </p:pic>
        <p:pic>
          <p:nvPicPr>
            <p:cNvPr id="139" name="Picture 138">
              <a:extLst>
                <a:ext uri="{FF2B5EF4-FFF2-40B4-BE49-F238E27FC236}">
                  <a16:creationId xmlns:a16="http://schemas.microsoft.com/office/drawing/2014/main" id="{861DF344-58DD-1944-C063-F90FD080B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7635" y="3531444"/>
              <a:ext cx="652244" cy="738552"/>
            </a:xfrm>
            <a:prstGeom prst="rect">
              <a:avLst/>
            </a:prstGeom>
          </p:spPr>
        </p:pic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6BB7A119-A54B-44BE-8799-29F9D5914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7635" y="4186315"/>
              <a:ext cx="652244" cy="738552"/>
            </a:xfrm>
            <a:prstGeom prst="rect">
              <a:avLst/>
            </a:prstGeom>
          </p:spPr>
        </p:pic>
        <p:pic>
          <p:nvPicPr>
            <p:cNvPr id="141" name="Picture 140">
              <a:extLst>
                <a:ext uri="{FF2B5EF4-FFF2-40B4-BE49-F238E27FC236}">
                  <a16:creationId xmlns:a16="http://schemas.microsoft.com/office/drawing/2014/main" id="{659573BC-C773-AE81-0891-CC9BBD867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7635" y="4769009"/>
              <a:ext cx="652244" cy="738552"/>
            </a:xfrm>
            <a:prstGeom prst="rect">
              <a:avLst/>
            </a:prstGeom>
          </p:spPr>
        </p:pic>
        <p:pic>
          <p:nvPicPr>
            <p:cNvPr id="142" name="Picture 141">
              <a:extLst>
                <a:ext uri="{FF2B5EF4-FFF2-40B4-BE49-F238E27FC236}">
                  <a16:creationId xmlns:a16="http://schemas.microsoft.com/office/drawing/2014/main" id="{EDBF7928-6106-F544-EB93-3AB58DAF6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7635" y="5452215"/>
              <a:ext cx="652244" cy="738552"/>
            </a:xfrm>
            <a:prstGeom prst="rect">
              <a:avLst/>
            </a:prstGeom>
          </p:spPr>
        </p:pic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735B0219-9D1D-090F-E322-E420DC4B0B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9926" y="6190724"/>
              <a:ext cx="652244" cy="7385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638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Data Orchar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11E33"/>
      </a:accent1>
      <a:accent2>
        <a:srgbClr val="64A6A7"/>
      </a:accent2>
      <a:accent3>
        <a:srgbClr val="9CCB44"/>
      </a:accent3>
      <a:accent4>
        <a:srgbClr val="EE7623"/>
      </a:accent4>
      <a:accent5>
        <a:srgbClr val="808285"/>
      </a:accent5>
      <a:accent6>
        <a:srgbClr val="F04E4B"/>
      </a:accent6>
      <a:hlink>
        <a:srgbClr val="EF6C6C"/>
      </a:hlink>
      <a:folHlink>
        <a:srgbClr val="E43A8E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2120</Words>
  <Application>Microsoft Office PowerPoint</Application>
  <PresentationFormat>Widescreen</PresentationFormat>
  <Paragraphs>340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Avenir</vt:lpstr>
      <vt:lpstr>Avenir Book</vt:lpstr>
      <vt:lpstr>Avenir Next LT Pro</vt:lpstr>
      <vt:lpstr>Avenir Next LT Pro Demi</vt:lpstr>
      <vt:lpstr>Avenir Next LT Pro Light</vt:lpstr>
      <vt:lpstr>Calibri</vt:lpstr>
      <vt:lpstr>Calibri Light</vt:lpstr>
      <vt:lpstr>Helvetica Neue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Data, digital &amp; impact</dc:title>
  <dc:creator>Madeleine Spinks</dc:creator>
  <cp:lastModifiedBy>Sian Basker</cp:lastModifiedBy>
  <cp:revision>105</cp:revision>
  <cp:lastPrinted>2022-06-22T10:43:40Z</cp:lastPrinted>
  <dcterms:created xsi:type="dcterms:W3CDTF">2019-09-30T18:45:32Z</dcterms:created>
  <dcterms:modified xsi:type="dcterms:W3CDTF">2022-06-22T12:06:06Z</dcterms:modified>
</cp:coreProperties>
</file>